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5" r:id="rId4"/>
    <p:sldId id="267" r:id="rId5"/>
    <p:sldId id="268" r:id="rId6"/>
    <p:sldId id="256" r:id="rId7"/>
    <p:sldId id="264" r:id="rId8"/>
    <p:sldId id="257" r:id="rId9"/>
    <p:sldId id="258" r:id="rId10"/>
    <p:sldId id="260" r:id="rId11"/>
    <p:sldId id="261"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2E37C2-C5CF-A443-02F2-CA193557A55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B9854B4-910F-CF09-97AC-4FE80A93D9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F28457F-B4C2-9FA8-AB98-B5859F4F1D29}"/>
              </a:ext>
            </a:extLst>
          </p:cNvPr>
          <p:cNvSpPr>
            <a:spLocks noGrp="1"/>
          </p:cNvSpPr>
          <p:nvPr>
            <p:ph type="dt" sz="half" idx="10"/>
          </p:nvPr>
        </p:nvSpPr>
        <p:spPr/>
        <p:txBody>
          <a:bodyPr/>
          <a:lstStyle/>
          <a:p>
            <a:fld id="{74BF0FF8-4868-4B40-A4F6-8A172888B5CC}" type="datetimeFigureOut">
              <a:rPr lang="es-ES" smtClean="0"/>
              <a:t>07/07/2026</a:t>
            </a:fld>
            <a:endParaRPr lang="es-ES"/>
          </a:p>
        </p:txBody>
      </p:sp>
      <p:sp>
        <p:nvSpPr>
          <p:cNvPr id="5" name="Marcador de pie de página 4">
            <a:extLst>
              <a:ext uri="{FF2B5EF4-FFF2-40B4-BE49-F238E27FC236}">
                <a16:creationId xmlns:a16="http://schemas.microsoft.com/office/drawing/2014/main" id="{4FD9C443-EBA7-F77B-FB2B-3B41956B92A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78E769-7205-BC7D-0ABE-FC8B944C7358}"/>
              </a:ext>
            </a:extLst>
          </p:cNvPr>
          <p:cNvSpPr>
            <a:spLocks noGrp="1"/>
          </p:cNvSpPr>
          <p:nvPr>
            <p:ph type="sldNum" sz="quarter" idx="12"/>
          </p:nvPr>
        </p:nvSpPr>
        <p:spPr/>
        <p:txBody>
          <a:bodyPr/>
          <a:lstStyle/>
          <a:p>
            <a:fld id="{BEC4CAC6-F43B-4F37-8D88-F0C89716DB2C}" type="slidenum">
              <a:rPr lang="es-ES" smtClean="0"/>
              <a:t>‹Nº›</a:t>
            </a:fld>
            <a:endParaRPr lang="es-ES"/>
          </a:p>
        </p:txBody>
      </p:sp>
    </p:spTree>
    <p:extLst>
      <p:ext uri="{BB962C8B-B14F-4D97-AF65-F5344CB8AC3E}">
        <p14:creationId xmlns:p14="http://schemas.microsoft.com/office/powerpoint/2010/main" val="142231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B4245-DFA1-EF71-92CF-36230D3064E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9D792E0-29FF-50D5-FB95-AE4F89EE37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6F3EB4-D330-F717-2605-AFB97DE5226E}"/>
              </a:ext>
            </a:extLst>
          </p:cNvPr>
          <p:cNvSpPr>
            <a:spLocks noGrp="1"/>
          </p:cNvSpPr>
          <p:nvPr>
            <p:ph type="dt" sz="half" idx="10"/>
          </p:nvPr>
        </p:nvSpPr>
        <p:spPr/>
        <p:txBody>
          <a:bodyPr/>
          <a:lstStyle/>
          <a:p>
            <a:fld id="{74BF0FF8-4868-4B40-A4F6-8A172888B5CC}" type="datetimeFigureOut">
              <a:rPr lang="es-ES" smtClean="0"/>
              <a:t>07/07/2026</a:t>
            </a:fld>
            <a:endParaRPr lang="es-ES"/>
          </a:p>
        </p:txBody>
      </p:sp>
      <p:sp>
        <p:nvSpPr>
          <p:cNvPr id="5" name="Marcador de pie de página 4">
            <a:extLst>
              <a:ext uri="{FF2B5EF4-FFF2-40B4-BE49-F238E27FC236}">
                <a16:creationId xmlns:a16="http://schemas.microsoft.com/office/drawing/2014/main" id="{76CC753E-635E-1A2A-1F6B-E719319B66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EDD54E-EBE2-2F48-E171-32B3D87E1B94}"/>
              </a:ext>
            </a:extLst>
          </p:cNvPr>
          <p:cNvSpPr>
            <a:spLocks noGrp="1"/>
          </p:cNvSpPr>
          <p:nvPr>
            <p:ph type="sldNum" sz="quarter" idx="12"/>
          </p:nvPr>
        </p:nvSpPr>
        <p:spPr/>
        <p:txBody>
          <a:bodyPr/>
          <a:lstStyle/>
          <a:p>
            <a:fld id="{BEC4CAC6-F43B-4F37-8D88-F0C89716DB2C}" type="slidenum">
              <a:rPr lang="es-ES" smtClean="0"/>
              <a:t>‹Nº›</a:t>
            </a:fld>
            <a:endParaRPr lang="es-ES"/>
          </a:p>
        </p:txBody>
      </p:sp>
    </p:spTree>
    <p:extLst>
      <p:ext uri="{BB962C8B-B14F-4D97-AF65-F5344CB8AC3E}">
        <p14:creationId xmlns:p14="http://schemas.microsoft.com/office/powerpoint/2010/main" val="125024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9E3C65D-33B3-5CEF-B55C-A2E08D97A9C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F291E3-5D58-0E9D-C83F-DEC31656D17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3EFBBC-C839-63BA-EB13-9B45B9469F26}"/>
              </a:ext>
            </a:extLst>
          </p:cNvPr>
          <p:cNvSpPr>
            <a:spLocks noGrp="1"/>
          </p:cNvSpPr>
          <p:nvPr>
            <p:ph type="dt" sz="half" idx="10"/>
          </p:nvPr>
        </p:nvSpPr>
        <p:spPr/>
        <p:txBody>
          <a:bodyPr/>
          <a:lstStyle/>
          <a:p>
            <a:fld id="{74BF0FF8-4868-4B40-A4F6-8A172888B5CC}" type="datetimeFigureOut">
              <a:rPr lang="es-ES" smtClean="0"/>
              <a:t>07/07/2026</a:t>
            </a:fld>
            <a:endParaRPr lang="es-ES"/>
          </a:p>
        </p:txBody>
      </p:sp>
      <p:sp>
        <p:nvSpPr>
          <p:cNvPr id="5" name="Marcador de pie de página 4">
            <a:extLst>
              <a:ext uri="{FF2B5EF4-FFF2-40B4-BE49-F238E27FC236}">
                <a16:creationId xmlns:a16="http://schemas.microsoft.com/office/drawing/2014/main" id="{5A5A0E91-C3D2-6418-2E85-818C789852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B8DB58-88A5-94FD-3D71-0126A6661FDA}"/>
              </a:ext>
            </a:extLst>
          </p:cNvPr>
          <p:cNvSpPr>
            <a:spLocks noGrp="1"/>
          </p:cNvSpPr>
          <p:nvPr>
            <p:ph type="sldNum" sz="quarter" idx="12"/>
          </p:nvPr>
        </p:nvSpPr>
        <p:spPr/>
        <p:txBody>
          <a:bodyPr/>
          <a:lstStyle/>
          <a:p>
            <a:fld id="{BEC4CAC6-F43B-4F37-8D88-F0C89716DB2C}" type="slidenum">
              <a:rPr lang="es-ES" smtClean="0"/>
              <a:t>‹Nº›</a:t>
            </a:fld>
            <a:endParaRPr lang="es-ES"/>
          </a:p>
        </p:txBody>
      </p:sp>
    </p:spTree>
    <p:extLst>
      <p:ext uri="{BB962C8B-B14F-4D97-AF65-F5344CB8AC3E}">
        <p14:creationId xmlns:p14="http://schemas.microsoft.com/office/powerpoint/2010/main" val="98325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9E53E6-9FCF-0EF9-92FB-78683BEE81E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061003-38AA-BFF4-BCDA-ED29353D29E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34F57AD-D9FA-528C-FB65-7F4E06DC027E}"/>
              </a:ext>
            </a:extLst>
          </p:cNvPr>
          <p:cNvSpPr>
            <a:spLocks noGrp="1"/>
          </p:cNvSpPr>
          <p:nvPr>
            <p:ph type="dt" sz="half" idx="10"/>
          </p:nvPr>
        </p:nvSpPr>
        <p:spPr/>
        <p:txBody>
          <a:bodyPr/>
          <a:lstStyle/>
          <a:p>
            <a:fld id="{74BF0FF8-4868-4B40-A4F6-8A172888B5CC}" type="datetimeFigureOut">
              <a:rPr lang="es-ES" smtClean="0"/>
              <a:t>07/07/2026</a:t>
            </a:fld>
            <a:endParaRPr lang="es-ES"/>
          </a:p>
        </p:txBody>
      </p:sp>
      <p:sp>
        <p:nvSpPr>
          <p:cNvPr id="5" name="Marcador de pie de página 4">
            <a:extLst>
              <a:ext uri="{FF2B5EF4-FFF2-40B4-BE49-F238E27FC236}">
                <a16:creationId xmlns:a16="http://schemas.microsoft.com/office/drawing/2014/main" id="{E2322E03-05E7-B62F-D5E4-6684EB3564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0663C6-EB1A-C862-32B3-8517C2F78475}"/>
              </a:ext>
            </a:extLst>
          </p:cNvPr>
          <p:cNvSpPr>
            <a:spLocks noGrp="1"/>
          </p:cNvSpPr>
          <p:nvPr>
            <p:ph type="sldNum" sz="quarter" idx="12"/>
          </p:nvPr>
        </p:nvSpPr>
        <p:spPr/>
        <p:txBody>
          <a:bodyPr/>
          <a:lstStyle/>
          <a:p>
            <a:fld id="{BEC4CAC6-F43B-4F37-8D88-F0C89716DB2C}" type="slidenum">
              <a:rPr lang="es-ES" smtClean="0"/>
              <a:t>‹Nº›</a:t>
            </a:fld>
            <a:endParaRPr lang="es-ES"/>
          </a:p>
        </p:txBody>
      </p:sp>
    </p:spTree>
    <p:extLst>
      <p:ext uri="{BB962C8B-B14F-4D97-AF65-F5344CB8AC3E}">
        <p14:creationId xmlns:p14="http://schemas.microsoft.com/office/powerpoint/2010/main" val="270051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52AE5-5D71-54A7-28FD-FC5CDABDE35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389FE5-C75D-722F-DB9D-9531498A0F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E187398-8AF3-ADA8-93C6-EC68A2170D7F}"/>
              </a:ext>
            </a:extLst>
          </p:cNvPr>
          <p:cNvSpPr>
            <a:spLocks noGrp="1"/>
          </p:cNvSpPr>
          <p:nvPr>
            <p:ph type="dt" sz="half" idx="10"/>
          </p:nvPr>
        </p:nvSpPr>
        <p:spPr/>
        <p:txBody>
          <a:bodyPr/>
          <a:lstStyle/>
          <a:p>
            <a:fld id="{74BF0FF8-4868-4B40-A4F6-8A172888B5CC}" type="datetimeFigureOut">
              <a:rPr lang="es-ES" smtClean="0"/>
              <a:t>07/07/2026</a:t>
            </a:fld>
            <a:endParaRPr lang="es-ES"/>
          </a:p>
        </p:txBody>
      </p:sp>
      <p:sp>
        <p:nvSpPr>
          <p:cNvPr id="5" name="Marcador de pie de página 4">
            <a:extLst>
              <a:ext uri="{FF2B5EF4-FFF2-40B4-BE49-F238E27FC236}">
                <a16:creationId xmlns:a16="http://schemas.microsoft.com/office/drawing/2014/main" id="{AA7225C1-DF2D-5592-6AD7-DA76F96C7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372C30-A738-7C2C-8DE5-CAB25AB603EB}"/>
              </a:ext>
            </a:extLst>
          </p:cNvPr>
          <p:cNvSpPr>
            <a:spLocks noGrp="1"/>
          </p:cNvSpPr>
          <p:nvPr>
            <p:ph type="sldNum" sz="quarter" idx="12"/>
          </p:nvPr>
        </p:nvSpPr>
        <p:spPr/>
        <p:txBody>
          <a:bodyPr/>
          <a:lstStyle/>
          <a:p>
            <a:fld id="{BEC4CAC6-F43B-4F37-8D88-F0C89716DB2C}" type="slidenum">
              <a:rPr lang="es-ES" smtClean="0"/>
              <a:t>‹Nº›</a:t>
            </a:fld>
            <a:endParaRPr lang="es-ES"/>
          </a:p>
        </p:txBody>
      </p:sp>
    </p:spTree>
    <p:extLst>
      <p:ext uri="{BB962C8B-B14F-4D97-AF65-F5344CB8AC3E}">
        <p14:creationId xmlns:p14="http://schemas.microsoft.com/office/powerpoint/2010/main" val="71694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EEE1E-B653-9C10-A97D-92C8AECB8B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1C45AA8-5F00-C72B-6C7C-47165C6A625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C3340AA-4EC6-6308-8DC7-8335A4D4AF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257CB24-4F27-EB4A-DEF2-7BA1FAB72F57}"/>
              </a:ext>
            </a:extLst>
          </p:cNvPr>
          <p:cNvSpPr>
            <a:spLocks noGrp="1"/>
          </p:cNvSpPr>
          <p:nvPr>
            <p:ph type="dt" sz="half" idx="10"/>
          </p:nvPr>
        </p:nvSpPr>
        <p:spPr/>
        <p:txBody>
          <a:bodyPr/>
          <a:lstStyle/>
          <a:p>
            <a:fld id="{74BF0FF8-4868-4B40-A4F6-8A172888B5CC}" type="datetimeFigureOut">
              <a:rPr lang="es-ES" smtClean="0"/>
              <a:t>07/07/2026</a:t>
            </a:fld>
            <a:endParaRPr lang="es-ES"/>
          </a:p>
        </p:txBody>
      </p:sp>
      <p:sp>
        <p:nvSpPr>
          <p:cNvPr id="6" name="Marcador de pie de página 5">
            <a:extLst>
              <a:ext uri="{FF2B5EF4-FFF2-40B4-BE49-F238E27FC236}">
                <a16:creationId xmlns:a16="http://schemas.microsoft.com/office/drawing/2014/main" id="{0F7751B2-A800-6B23-61AD-D9D39FF0E5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34281A-6D95-36B2-EA8C-DB457F62823C}"/>
              </a:ext>
            </a:extLst>
          </p:cNvPr>
          <p:cNvSpPr>
            <a:spLocks noGrp="1"/>
          </p:cNvSpPr>
          <p:nvPr>
            <p:ph type="sldNum" sz="quarter" idx="12"/>
          </p:nvPr>
        </p:nvSpPr>
        <p:spPr/>
        <p:txBody>
          <a:bodyPr/>
          <a:lstStyle/>
          <a:p>
            <a:fld id="{BEC4CAC6-F43B-4F37-8D88-F0C89716DB2C}" type="slidenum">
              <a:rPr lang="es-ES" smtClean="0"/>
              <a:t>‹Nº›</a:t>
            </a:fld>
            <a:endParaRPr lang="es-ES"/>
          </a:p>
        </p:txBody>
      </p:sp>
    </p:spTree>
    <p:extLst>
      <p:ext uri="{BB962C8B-B14F-4D97-AF65-F5344CB8AC3E}">
        <p14:creationId xmlns:p14="http://schemas.microsoft.com/office/powerpoint/2010/main" val="251528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161C52-D45C-7DE2-A3EC-3CB3F028C92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2678787-440D-3ADB-F50F-06B3CD4D42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B7AA733-6A40-FBB7-EEF4-8B857CC6356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D901C26-4F8C-1017-2136-BB0341379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7B502B4-AED1-DB28-391F-70A6275C3A6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029FF23-3585-92CA-1BF4-DE1A2EA193F7}"/>
              </a:ext>
            </a:extLst>
          </p:cNvPr>
          <p:cNvSpPr>
            <a:spLocks noGrp="1"/>
          </p:cNvSpPr>
          <p:nvPr>
            <p:ph type="dt" sz="half" idx="10"/>
          </p:nvPr>
        </p:nvSpPr>
        <p:spPr/>
        <p:txBody>
          <a:bodyPr/>
          <a:lstStyle/>
          <a:p>
            <a:fld id="{74BF0FF8-4868-4B40-A4F6-8A172888B5CC}" type="datetimeFigureOut">
              <a:rPr lang="es-ES" smtClean="0"/>
              <a:t>07/07/2026</a:t>
            </a:fld>
            <a:endParaRPr lang="es-ES"/>
          </a:p>
        </p:txBody>
      </p:sp>
      <p:sp>
        <p:nvSpPr>
          <p:cNvPr id="8" name="Marcador de pie de página 7">
            <a:extLst>
              <a:ext uri="{FF2B5EF4-FFF2-40B4-BE49-F238E27FC236}">
                <a16:creationId xmlns:a16="http://schemas.microsoft.com/office/drawing/2014/main" id="{BCDEC707-5ACB-FCCD-DCD4-3BCCA363189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BFE4CA4-5E17-3BC5-0952-324E7E22B1B7}"/>
              </a:ext>
            </a:extLst>
          </p:cNvPr>
          <p:cNvSpPr>
            <a:spLocks noGrp="1"/>
          </p:cNvSpPr>
          <p:nvPr>
            <p:ph type="sldNum" sz="quarter" idx="12"/>
          </p:nvPr>
        </p:nvSpPr>
        <p:spPr/>
        <p:txBody>
          <a:bodyPr/>
          <a:lstStyle/>
          <a:p>
            <a:fld id="{BEC4CAC6-F43B-4F37-8D88-F0C89716DB2C}" type="slidenum">
              <a:rPr lang="es-ES" smtClean="0"/>
              <a:t>‹Nº›</a:t>
            </a:fld>
            <a:endParaRPr lang="es-ES"/>
          </a:p>
        </p:txBody>
      </p:sp>
    </p:spTree>
    <p:extLst>
      <p:ext uri="{BB962C8B-B14F-4D97-AF65-F5344CB8AC3E}">
        <p14:creationId xmlns:p14="http://schemas.microsoft.com/office/powerpoint/2010/main" val="52653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F7185D-A23C-11EC-A9DE-941EBEB327C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E9C2A70-323C-005E-CB8D-C0EE82B9D0E9}"/>
              </a:ext>
            </a:extLst>
          </p:cNvPr>
          <p:cNvSpPr>
            <a:spLocks noGrp="1"/>
          </p:cNvSpPr>
          <p:nvPr>
            <p:ph type="dt" sz="half" idx="10"/>
          </p:nvPr>
        </p:nvSpPr>
        <p:spPr/>
        <p:txBody>
          <a:bodyPr/>
          <a:lstStyle/>
          <a:p>
            <a:fld id="{74BF0FF8-4868-4B40-A4F6-8A172888B5CC}" type="datetimeFigureOut">
              <a:rPr lang="es-ES" smtClean="0"/>
              <a:t>07/07/2026</a:t>
            </a:fld>
            <a:endParaRPr lang="es-ES"/>
          </a:p>
        </p:txBody>
      </p:sp>
      <p:sp>
        <p:nvSpPr>
          <p:cNvPr id="4" name="Marcador de pie de página 3">
            <a:extLst>
              <a:ext uri="{FF2B5EF4-FFF2-40B4-BE49-F238E27FC236}">
                <a16:creationId xmlns:a16="http://schemas.microsoft.com/office/drawing/2014/main" id="{1615A725-7370-17BD-CEDC-6F3193A20E6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1CD752B-D97F-CC18-BA9C-5328281220CC}"/>
              </a:ext>
            </a:extLst>
          </p:cNvPr>
          <p:cNvSpPr>
            <a:spLocks noGrp="1"/>
          </p:cNvSpPr>
          <p:nvPr>
            <p:ph type="sldNum" sz="quarter" idx="12"/>
          </p:nvPr>
        </p:nvSpPr>
        <p:spPr/>
        <p:txBody>
          <a:bodyPr/>
          <a:lstStyle/>
          <a:p>
            <a:fld id="{BEC4CAC6-F43B-4F37-8D88-F0C89716DB2C}" type="slidenum">
              <a:rPr lang="es-ES" smtClean="0"/>
              <a:t>‹Nº›</a:t>
            </a:fld>
            <a:endParaRPr lang="es-ES"/>
          </a:p>
        </p:txBody>
      </p:sp>
    </p:spTree>
    <p:extLst>
      <p:ext uri="{BB962C8B-B14F-4D97-AF65-F5344CB8AC3E}">
        <p14:creationId xmlns:p14="http://schemas.microsoft.com/office/powerpoint/2010/main" val="211608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37AD21D-CB6A-2E09-7F12-3D6A6C4033B7}"/>
              </a:ext>
            </a:extLst>
          </p:cNvPr>
          <p:cNvSpPr>
            <a:spLocks noGrp="1"/>
          </p:cNvSpPr>
          <p:nvPr>
            <p:ph type="dt" sz="half" idx="10"/>
          </p:nvPr>
        </p:nvSpPr>
        <p:spPr/>
        <p:txBody>
          <a:bodyPr/>
          <a:lstStyle/>
          <a:p>
            <a:fld id="{74BF0FF8-4868-4B40-A4F6-8A172888B5CC}" type="datetimeFigureOut">
              <a:rPr lang="es-ES" smtClean="0"/>
              <a:t>07/07/2026</a:t>
            </a:fld>
            <a:endParaRPr lang="es-ES"/>
          </a:p>
        </p:txBody>
      </p:sp>
      <p:sp>
        <p:nvSpPr>
          <p:cNvPr id="3" name="Marcador de pie de página 2">
            <a:extLst>
              <a:ext uri="{FF2B5EF4-FFF2-40B4-BE49-F238E27FC236}">
                <a16:creationId xmlns:a16="http://schemas.microsoft.com/office/drawing/2014/main" id="{7FCC3B63-5F46-42CF-640E-3C0C34E99AB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B7003BF-922E-6AEE-6525-35A870A7C3A4}"/>
              </a:ext>
            </a:extLst>
          </p:cNvPr>
          <p:cNvSpPr>
            <a:spLocks noGrp="1"/>
          </p:cNvSpPr>
          <p:nvPr>
            <p:ph type="sldNum" sz="quarter" idx="12"/>
          </p:nvPr>
        </p:nvSpPr>
        <p:spPr/>
        <p:txBody>
          <a:bodyPr/>
          <a:lstStyle/>
          <a:p>
            <a:fld id="{BEC4CAC6-F43B-4F37-8D88-F0C89716DB2C}" type="slidenum">
              <a:rPr lang="es-ES" smtClean="0"/>
              <a:t>‹Nº›</a:t>
            </a:fld>
            <a:endParaRPr lang="es-ES"/>
          </a:p>
        </p:txBody>
      </p:sp>
    </p:spTree>
    <p:extLst>
      <p:ext uri="{BB962C8B-B14F-4D97-AF65-F5344CB8AC3E}">
        <p14:creationId xmlns:p14="http://schemas.microsoft.com/office/powerpoint/2010/main" val="403119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BBFE0-A667-6BC5-B5D4-0855EE3F744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231F74-6DC1-4BAB-F4FC-35E3D307CE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3F76F28-F159-62EE-B4B2-92C4C0357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3715A3-F17D-E88E-3373-609C7E1FC847}"/>
              </a:ext>
            </a:extLst>
          </p:cNvPr>
          <p:cNvSpPr>
            <a:spLocks noGrp="1"/>
          </p:cNvSpPr>
          <p:nvPr>
            <p:ph type="dt" sz="half" idx="10"/>
          </p:nvPr>
        </p:nvSpPr>
        <p:spPr/>
        <p:txBody>
          <a:bodyPr/>
          <a:lstStyle/>
          <a:p>
            <a:fld id="{74BF0FF8-4868-4B40-A4F6-8A172888B5CC}" type="datetimeFigureOut">
              <a:rPr lang="es-ES" smtClean="0"/>
              <a:t>07/07/2026</a:t>
            </a:fld>
            <a:endParaRPr lang="es-ES"/>
          </a:p>
        </p:txBody>
      </p:sp>
      <p:sp>
        <p:nvSpPr>
          <p:cNvPr id="6" name="Marcador de pie de página 5">
            <a:extLst>
              <a:ext uri="{FF2B5EF4-FFF2-40B4-BE49-F238E27FC236}">
                <a16:creationId xmlns:a16="http://schemas.microsoft.com/office/drawing/2014/main" id="{ED8BCCC8-5ED8-FF73-8842-82243DC03E7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3529B1B-4E21-D9F5-9129-77A3E9E27A5A}"/>
              </a:ext>
            </a:extLst>
          </p:cNvPr>
          <p:cNvSpPr>
            <a:spLocks noGrp="1"/>
          </p:cNvSpPr>
          <p:nvPr>
            <p:ph type="sldNum" sz="quarter" idx="12"/>
          </p:nvPr>
        </p:nvSpPr>
        <p:spPr/>
        <p:txBody>
          <a:bodyPr/>
          <a:lstStyle/>
          <a:p>
            <a:fld id="{BEC4CAC6-F43B-4F37-8D88-F0C89716DB2C}" type="slidenum">
              <a:rPr lang="es-ES" smtClean="0"/>
              <a:t>‹Nº›</a:t>
            </a:fld>
            <a:endParaRPr lang="es-ES"/>
          </a:p>
        </p:txBody>
      </p:sp>
    </p:spTree>
    <p:extLst>
      <p:ext uri="{BB962C8B-B14F-4D97-AF65-F5344CB8AC3E}">
        <p14:creationId xmlns:p14="http://schemas.microsoft.com/office/powerpoint/2010/main" val="36794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07F91-BCCE-4873-6EB8-7CCB72B03E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80313A1-2FE5-8D1C-9B94-B70FDFECC9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DCDBB02-18DE-8BF2-F5C2-5371AEA9E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2A91ED-4D96-BFE0-783A-55BDCB2056E1}"/>
              </a:ext>
            </a:extLst>
          </p:cNvPr>
          <p:cNvSpPr>
            <a:spLocks noGrp="1"/>
          </p:cNvSpPr>
          <p:nvPr>
            <p:ph type="dt" sz="half" idx="10"/>
          </p:nvPr>
        </p:nvSpPr>
        <p:spPr/>
        <p:txBody>
          <a:bodyPr/>
          <a:lstStyle/>
          <a:p>
            <a:fld id="{74BF0FF8-4868-4B40-A4F6-8A172888B5CC}" type="datetimeFigureOut">
              <a:rPr lang="es-ES" smtClean="0"/>
              <a:t>07/07/2026</a:t>
            </a:fld>
            <a:endParaRPr lang="es-ES"/>
          </a:p>
        </p:txBody>
      </p:sp>
      <p:sp>
        <p:nvSpPr>
          <p:cNvPr id="6" name="Marcador de pie de página 5">
            <a:extLst>
              <a:ext uri="{FF2B5EF4-FFF2-40B4-BE49-F238E27FC236}">
                <a16:creationId xmlns:a16="http://schemas.microsoft.com/office/drawing/2014/main" id="{9BC7ABD2-F935-9A16-5A7A-F44B04F5F68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DA50F3-FB3C-35FB-E76F-1CB28F792658}"/>
              </a:ext>
            </a:extLst>
          </p:cNvPr>
          <p:cNvSpPr>
            <a:spLocks noGrp="1"/>
          </p:cNvSpPr>
          <p:nvPr>
            <p:ph type="sldNum" sz="quarter" idx="12"/>
          </p:nvPr>
        </p:nvSpPr>
        <p:spPr/>
        <p:txBody>
          <a:bodyPr/>
          <a:lstStyle/>
          <a:p>
            <a:fld id="{BEC4CAC6-F43B-4F37-8D88-F0C89716DB2C}" type="slidenum">
              <a:rPr lang="es-ES" smtClean="0"/>
              <a:t>‹Nº›</a:t>
            </a:fld>
            <a:endParaRPr lang="es-ES"/>
          </a:p>
        </p:txBody>
      </p:sp>
    </p:spTree>
    <p:extLst>
      <p:ext uri="{BB962C8B-B14F-4D97-AF65-F5344CB8AC3E}">
        <p14:creationId xmlns:p14="http://schemas.microsoft.com/office/powerpoint/2010/main" val="36666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DC9B018-25D8-2F43-B1F3-321DDE027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47CD82-5A7E-1D8D-4D58-65A485D02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6A8AA4E-15BD-B2DC-CAE5-3EF2DFBD3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BF0FF8-4868-4B40-A4F6-8A172888B5CC}" type="datetimeFigureOut">
              <a:rPr lang="es-ES" smtClean="0"/>
              <a:t>07/07/2026</a:t>
            </a:fld>
            <a:endParaRPr lang="es-ES"/>
          </a:p>
        </p:txBody>
      </p:sp>
      <p:sp>
        <p:nvSpPr>
          <p:cNvPr id="5" name="Marcador de pie de página 4">
            <a:extLst>
              <a:ext uri="{FF2B5EF4-FFF2-40B4-BE49-F238E27FC236}">
                <a16:creationId xmlns:a16="http://schemas.microsoft.com/office/drawing/2014/main" id="{7CEDB244-E21D-C5EB-1B4D-C9C1BB388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1735F79-1D5C-0F4F-8F24-C0C4E41C1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C4CAC6-F43B-4F37-8D88-F0C89716DB2C}" type="slidenum">
              <a:rPr lang="es-ES" smtClean="0"/>
              <a:t>‹Nº›</a:t>
            </a:fld>
            <a:endParaRPr lang="es-ES"/>
          </a:p>
        </p:txBody>
      </p:sp>
    </p:spTree>
    <p:extLst>
      <p:ext uri="{BB962C8B-B14F-4D97-AF65-F5344CB8AC3E}">
        <p14:creationId xmlns:p14="http://schemas.microsoft.com/office/powerpoint/2010/main" val="3312600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hyperlink" Target="https://aeeh.es/wp-content/uploads/2024/02/AEEH-Plan-Nacional-Salud-Hepaitica.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eeh.es/wp-content/uploads/2024/02/AEEH-Plan-Nacional-Salud-Hepaitica.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218A7DB-62DB-345C-8367-B0CAF9789970}"/>
              </a:ext>
            </a:extLst>
          </p:cNvPr>
          <p:cNvPicPr>
            <a:picLocks noChangeAspect="1"/>
          </p:cNvPicPr>
          <p:nvPr/>
        </p:nvPicPr>
        <p:blipFill>
          <a:blip r:embed="rId2"/>
          <a:stretch>
            <a:fillRect/>
          </a:stretch>
        </p:blipFill>
        <p:spPr>
          <a:xfrm>
            <a:off x="1600979" y="397244"/>
            <a:ext cx="9110564" cy="6042482"/>
          </a:xfrm>
          <a:prstGeom prst="rect">
            <a:avLst/>
          </a:prstGeom>
        </p:spPr>
      </p:pic>
    </p:spTree>
    <p:extLst>
      <p:ext uri="{BB962C8B-B14F-4D97-AF65-F5344CB8AC3E}">
        <p14:creationId xmlns:p14="http://schemas.microsoft.com/office/powerpoint/2010/main" val="3115176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A3D2A-2105-E463-0FBF-2EAE7916371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3100A5DC-2163-076E-A195-F0DCC89AB14E}"/>
              </a:ext>
            </a:extLst>
          </p:cNvPr>
          <p:cNvSpPr/>
          <p:nvPr/>
        </p:nvSpPr>
        <p:spPr>
          <a:xfrm>
            <a:off x="401053" y="517352"/>
            <a:ext cx="11389894" cy="89033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34EA8DDD-3B1B-8779-FE02-8BCEB82FF9E8}"/>
              </a:ext>
            </a:extLst>
          </p:cNvPr>
          <p:cNvSpPr txBox="1"/>
          <p:nvPr/>
        </p:nvSpPr>
        <p:spPr>
          <a:xfrm>
            <a:off x="96250" y="88280"/>
            <a:ext cx="7784434" cy="307777"/>
          </a:xfrm>
          <a:prstGeom prst="rect">
            <a:avLst/>
          </a:prstGeom>
          <a:noFill/>
        </p:spPr>
        <p:txBody>
          <a:bodyPr wrap="square" rtlCol="0">
            <a:spAutoFit/>
          </a:bodyPr>
          <a:lstStyle/>
          <a:p>
            <a:r>
              <a:rPr lang="es-ES" sz="1400" dirty="0">
                <a:solidFill>
                  <a:srgbClr val="0070C0"/>
                </a:solidFill>
              </a:rPr>
              <a:t>Beatriz Domínguez-Gil (Directora ONT), Pilar Aparicio (antigua Directora General de Salud Pública) </a:t>
            </a:r>
          </a:p>
        </p:txBody>
      </p:sp>
      <p:sp>
        <p:nvSpPr>
          <p:cNvPr id="7" name="CuadroTexto 6">
            <a:extLst>
              <a:ext uri="{FF2B5EF4-FFF2-40B4-BE49-F238E27FC236}">
                <a16:creationId xmlns:a16="http://schemas.microsoft.com/office/drawing/2014/main" id="{047FF8F1-9BBA-1A4B-75AE-CA0AFFC36829}"/>
              </a:ext>
            </a:extLst>
          </p:cNvPr>
          <p:cNvSpPr txBox="1"/>
          <p:nvPr/>
        </p:nvSpPr>
        <p:spPr>
          <a:xfrm>
            <a:off x="1007016" y="778680"/>
            <a:ext cx="9898911" cy="400110"/>
          </a:xfrm>
          <a:prstGeom prst="rect">
            <a:avLst/>
          </a:prstGeom>
          <a:noFill/>
        </p:spPr>
        <p:txBody>
          <a:bodyPr wrap="square" rtlCol="0">
            <a:spAutoFit/>
          </a:bodyPr>
          <a:lstStyle/>
          <a:p>
            <a:pPr algn="ctr"/>
            <a:r>
              <a:rPr lang="es-ES" sz="2000" b="1" dirty="0"/>
              <a:t>Importancia del alcohol en esteatosis hepática (hígado graso)</a:t>
            </a:r>
            <a:endParaRPr lang="es-ES" sz="1600" b="1" dirty="0"/>
          </a:p>
        </p:txBody>
      </p:sp>
      <p:sp>
        <p:nvSpPr>
          <p:cNvPr id="8" name="CuadroTexto 7">
            <a:extLst>
              <a:ext uri="{FF2B5EF4-FFF2-40B4-BE49-F238E27FC236}">
                <a16:creationId xmlns:a16="http://schemas.microsoft.com/office/drawing/2014/main" id="{19562924-FE99-FD41-220F-87AA6C316931}"/>
              </a:ext>
            </a:extLst>
          </p:cNvPr>
          <p:cNvSpPr txBox="1"/>
          <p:nvPr/>
        </p:nvSpPr>
        <p:spPr>
          <a:xfrm>
            <a:off x="704686" y="1660629"/>
            <a:ext cx="10503569" cy="4616648"/>
          </a:xfrm>
          <a:prstGeom prst="rect">
            <a:avLst/>
          </a:prstGeom>
          <a:noFill/>
        </p:spPr>
        <p:txBody>
          <a:bodyPr wrap="square" rtlCol="0">
            <a:spAutoFit/>
          </a:bodyPr>
          <a:lstStyle/>
          <a:p>
            <a:pPr algn="just"/>
            <a:r>
              <a:rPr lang="es-ES" sz="1400" dirty="0"/>
              <a:t>En 2015 había 700 pacientes en listas de espera para trasplante por enfermedad hepática asociada a VHC, dato que en 2025 se ha reducido a 100 pacientes. Esto ha sido posible gracias a los antivirales de acción directa (AAD). Sin embargo, con los años está aumentando el número hígados desestimados para su trasplante (1 de cada 3 en 2025), y esto se debe principalmente a la enfermedad hepática grasa. Esta enfermedad puede tener un origen metabólico, pero también se relaciona con el consumo abusivo de alcohol. Se estima que el </a:t>
            </a:r>
            <a:r>
              <a:rPr lang="es-ES" sz="1400" u="sng" dirty="0"/>
              <a:t>80 % de los casos son prevenibles </a:t>
            </a:r>
            <a:r>
              <a:rPr lang="es-ES" sz="1400" dirty="0"/>
              <a:t>mediante la adopción de estilos de vida saludables. </a:t>
            </a:r>
          </a:p>
          <a:p>
            <a:pPr algn="just"/>
            <a:endParaRPr lang="es-ES" sz="1400" dirty="0"/>
          </a:p>
          <a:p>
            <a:pPr algn="just"/>
            <a:r>
              <a:rPr lang="es-ES" sz="1400" dirty="0"/>
              <a:t>Esta enfermedad afecta especialmente a personas entre los 45-65 años, y es mayormente asintomática hasta que se encuentra en un estadio muy avanzado, lo cual dificulta su diagnóstico. Se estima que entre el </a:t>
            </a:r>
            <a:r>
              <a:rPr lang="es-ES" sz="1400" u="sng" dirty="0"/>
              <a:t>20-30% de la población sufre enfermedad hepática grasa </a:t>
            </a:r>
            <a:r>
              <a:rPr lang="es-ES" sz="1400" dirty="0"/>
              <a:t>(dato muy elevado y con un intervalo de confianza enorme, puesto que los estudios sobre la prevalencia de esta enfermedad son muy escasos </a:t>
            </a:r>
            <a:r>
              <a:rPr lang="es-ES" sz="1400" dirty="0">
                <a:sym typeface="Wingdings" panose="05000000000000000000" pitchFamily="2" charset="2"/>
              </a:rPr>
              <a:t> </a:t>
            </a:r>
            <a:r>
              <a:rPr lang="es-ES" sz="1400" i="1" dirty="0">
                <a:sym typeface="Wingdings" panose="05000000000000000000" pitchFamily="2" charset="2"/>
              </a:rPr>
              <a:t>estudio pendiente de realizar, se sugiere que por la nueva AESAP</a:t>
            </a:r>
            <a:r>
              <a:rPr lang="es-ES" sz="1400" dirty="0"/>
              <a:t>). </a:t>
            </a:r>
          </a:p>
          <a:p>
            <a:pPr algn="just"/>
            <a:endParaRPr lang="es-ES" sz="1400" dirty="0"/>
          </a:p>
          <a:p>
            <a:pPr algn="just"/>
            <a:r>
              <a:rPr lang="es-ES" sz="1400" dirty="0"/>
              <a:t>En la jornada se mencionan algunas de las siguientes </a:t>
            </a:r>
            <a:r>
              <a:rPr lang="es-ES" sz="1400" u="sng" dirty="0"/>
              <a:t>medidas en salud pública</a:t>
            </a:r>
            <a:r>
              <a:rPr lang="es-ES" sz="1400" dirty="0"/>
              <a:t> para hacer frente a este problema:</a:t>
            </a:r>
          </a:p>
          <a:p>
            <a:pPr marL="285750" indent="-285750" algn="just">
              <a:buFontTx/>
              <a:buChar char="-"/>
            </a:pPr>
            <a:r>
              <a:rPr lang="es-ES" sz="1400" dirty="0"/>
              <a:t>Concienciación del alcohol como factor de riesgo de la esteatosis hepática </a:t>
            </a:r>
          </a:p>
          <a:p>
            <a:pPr marL="285750" indent="-285750" algn="just">
              <a:buFontTx/>
              <a:buChar char="-"/>
            </a:pPr>
            <a:r>
              <a:rPr lang="es-ES" sz="1400" dirty="0"/>
              <a:t>Fomento de la educación en estilos de vida saludables (escuelas para la salud)</a:t>
            </a:r>
          </a:p>
          <a:p>
            <a:pPr marL="285750" indent="-285750" algn="just">
              <a:buFontTx/>
              <a:buChar char="-"/>
            </a:pPr>
            <a:r>
              <a:rPr lang="es-ES" sz="1400" u="sng" dirty="0"/>
              <a:t>Formación en adicciones en jóvenes y sus familias</a:t>
            </a:r>
          </a:p>
          <a:p>
            <a:pPr marL="285750" indent="-285750" algn="just">
              <a:buFontTx/>
              <a:buChar char="-"/>
            </a:pPr>
            <a:r>
              <a:rPr lang="es-ES" sz="1400" u="sng" dirty="0"/>
              <a:t>Aprobación de la “Ley de alcohol y menores”.</a:t>
            </a:r>
          </a:p>
          <a:p>
            <a:pPr marL="285750" indent="-285750" algn="just">
              <a:buFontTx/>
              <a:buChar char="-"/>
            </a:pPr>
            <a:r>
              <a:rPr lang="es-ES" sz="1400" dirty="0"/>
              <a:t>Enfermedad hepática como punto prioritario de la nueva Estrategia de Cronicidad del Ministerio de Sanidad </a:t>
            </a:r>
            <a:r>
              <a:rPr lang="es-ES" sz="1400" dirty="0">
                <a:sym typeface="Wingdings" panose="05000000000000000000" pitchFamily="2" charset="2"/>
              </a:rPr>
              <a:t> Papel importante de la nueva Agencia de Salud Pública para afrontar los nuevos desafíos de la cronicidad</a:t>
            </a:r>
            <a:endParaRPr lang="es-ES" sz="1400" dirty="0"/>
          </a:p>
          <a:p>
            <a:pPr marL="285750" indent="-285750" algn="just">
              <a:buFontTx/>
              <a:buChar char="-"/>
            </a:pPr>
            <a:r>
              <a:rPr lang="es-ES" sz="1400" dirty="0"/>
              <a:t>Alcohol y obesidad como puntos clave en la nueva actualización de la Estrategia de Promoción en Salud y Prevención</a:t>
            </a:r>
          </a:p>
          <a:p>
            <a:pPr marL="285750" indent="-285750" algn="just">
              <a:buFontTx/>
              <a:buChar char="-"/>
            </a:pPr>
            <a:r>
              <a:rPr lang="es-ES" sz="1400" dirty="0"/>
              <a:t>Cribado oportunista en base a factores de riesgo</a:t>
            </a:r>
          </a:p>
          <a:p>
            <a:pPr marL="285750" indent="-285750" algn="just">
              <a:buFontTx/>
              <a:buChar char="-"/>
            </a:pPr>
            <a:r>
              <a:rPr lang="es-ES" sz="1400" dirty="0"/>
              <a:t>Posible fiscalización del alcohol</a:t>
            </a:r>
            <a:endParaRPr lang="es-ES" sz="1600" dirty="0"/>
          </a:p>
        </p:txBody>
      </p:sp>
    </p:spTree>
    <p:extLst>
      <p:ext uri="{BB962C8B-B14F-4D97-AF65-F5344CB8AC3E}">
        <p14:creationId xmlns:p14="http://schemas.microsoft.com/office/powerpoint/2010/main" val="259006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5553F-C18E-B8F2-518C-FD0C8897DEB9}"/>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FDDB8AC-5460-4536-D1B1-6D0562145D69}"/>
              </a:ext>
            </a:extLst>
          </p:cNvPr>
          <p:cNvSpPr/>
          <p:nvPr/>
        </p:nvSpPr>
        <p:spPr>
          <a:xfrm>
            <a:off x="401053" y="517352"/>
            <a:ext cx="11389894" cy="89033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53C9DE58-C7BC-6487-F0C8-C8C8F30C6162}"/>
              </a:ext>
            </a:extLst>
          </p:cNvPr>
          <p:cNvSpPr txBox="1"/>
          <p:nvPr/>
        </p:nvSpPr>
        <p:spPr>
          <a:xfrm>
            <a:off x="1007016" y="778680"/>
            <a:ext cx="9898911" cy="400110"/>
          </a:xfrm>
          <a:prstGeom prst="rect">
            <a:avLst/>
          </a:prstGeom>
          <a:noFill/>
        </p:spPr>
        <p:txBody>
          <a:bodyPr wrap="square" rtlCol="0">
            <a:spAutoFit/>
          </a:bodyPr>
          <a:lstStyle/>
          <a:p>
            <a:pPr algn="ctr"/>
            <a:r>
              <a:rPr lang="es-ES" sz="2000" b="1" dirty="0"/>
              <a:t>Posible actuación por la DGPNSD</a:t>
            </a:r>
            <a:endParaRPr lang="es-ES" sz="1600" b="1" dirty="0"/>
          </a:p>
        </p:txBody>
      </p:sp>
      <p:sp>
        <p:nvSpPr>
          <p:cNvPr id="8" name="CuadroTexto 7">
            <a:extLst>
              <a:ext uri="{FF2B5EF4-FFF2-40B4-BE49-F238E27FC236}">
                <a16:creationId xmlns:a16="http://schemas.microsoft.com/office/drawing/2014/main" id="{942F97BF-B7D3-03F4-DD99-671E22B91D76}"/>
              </a:ext>
            </a:extLst>
          </p:cNvPr>
          <p:cNvSpPr txBox="1"/>
          <p:nvPr/>
        </p:nvSpPr>
        <p:spPr>
          <a:xfrm>
            <a:off x="1299597" y="2019107"/>
            <a:ext cx="9592805" cy="3939540"/>
          </a:xfrm>
          <a:prstGeom prst="rect">
            <a:avLst/>
          </a:prstGeom>
          <a:noFill/>
        </p:spPr>
        <p:txBody>
          <a:bodyPr wrap="square" rtlCol="0">
            <a:spAutoFit/>
          </a:bodyPr>
          <a:lstStyle/>
          <a:p>
            <a:pPr marL="285750" indent="-285750" fontAlgn="t">
              <a:buFont typeface="Arial" panose="020B0604020202020204" pitchFamily="34" charset="0"/>
              <a:buChar char="•"/>
            </a:pPr>
            <a:r>
              <a:rPr lang="es-ES" u="sng" dirty="0"/>
              <a:t>Estudio piloto </a:t>
            </a:r>
            <a:r>
              <a:rPr lang="es-ES" dirty="0"/>
              <a:t>para evaluar la viabilidad, efectividad y coste-efectividad de la </a:t>
            </a:r>
            <a:r>
              <a:rPr lang="es-ES" u="sng" dirty="0"/>
              <a:t>implantación del cribado de doble reflejo de VHD en centros de atención a las adicciones</a:t>
            </a:r>
            <a:r>
              <a:rPr lang="es-ES" dirty="0"/>
              <a:t> y otros dispositivos de reducción de daños.</a:t>
            </a:r>
          </a:p>
          <a:p>
            <a:pPr fontAlgn="t"/>
            <a:endParaRPr lang="es-ES" dirty="0"/>
          </a:p>
          <a:p>
            <a:pPr marL="285750" indent="-285750" fontAlgn="t">
              <a:buFont typeface="Arial" panose="020B0604020202020204" pitchFamily="34" charset="0"/>
              <a:buChar char="•"/>
            </a:pPr>
            <a:r>
              <a:rPr lang="es-ES" u="sng" dirty="0"/>
              <a:t>Formación y sensibilización de profesionales de adicciones </a:t>
            </a:r>
            <a:r>
              <a:rPr lang="es-ES" dirty="0"/>
              <a:t>sobre diagnóstico precoz y derivación de personas con VHD, tanto en centros de drogodependencias y otros dispositivos de reducción de daños, como en centros penitenciarios</a:t>
            </a:r>
          </a:p>
          <a:p>
            <a:pPr fontAlgn="t"/>
            <a:endParaRPr lang="es-ES" dirty="0"/>
          </a:p>
          <a:p>
            <a:pPr marL="285750" indent="-285750" fontAlgn="t">
              <a:buFont typeface="Arial" panose="020B0604020202020204" pitchFamily="34" charset="0"/>
              <a:buChar char="•"/>
            </a:pPr>
            <a:r>
              <a:rPr lang="es-ES" dirty="0"/>
              <a:t>Revisar y </a:t>
            </a:r>
            <a:r>
              <a:rPr lang="es-ES" u="sng" dirty="0"/>
              <a:t>actualizar los protocolos de cribado de hepatitis virales </a:t>
            </a:r>
            <a:r>
              <a:rPr lang="es-ES" dirty="0"/>
              <a:t>en la red de adicciones para incluir VHD en personas con VHB</a:t>
            </a:r>
          </a:p>
          <a:p>
            <a:pPr fontAlgn="t"/>
            <a:endParaRPr lang="es-ES" dirty="0"/>
          </a:p>
          <a:p>
            <a:pPr marL="285750" indent="-285750" fontAlgn="t">
              <a:buFont typeface="Arial" panose="020B0604020202020204" pitchFamily="34" charset="0"/>
              <a:buChar char="•"/>
            </a:pPr>
            <a:r>
              <a:rPr lang="es-ES" dirty="0"/>
              <a:t>Incorporar </a:t>
            </a:r>
            <a:r>
              <a:rPr lang="es-ES" u="sng" dirty="0"/>
              <a:t>indicadores</a:t>
            </a:r>
            <a:r>
              <a:rPr lang="es-ES" dirty="0"/>
              <a:t> de diagnóstico y vinculación al tratamiento de VHD</a:t>
            </a:r>
          </a:p>
          <a:p>
            <a:pPr fontAlgn="t"/>
            <a:endParaRPr lang="es-ES" dirty="0"/>
          </a:p>
          <a:p>
            <a:pPr marL="742950" lvl="1" indent="-285750" algn="just">
              <a:buFontTx/>
              <a:buChar char="-"/>
            </a:pPr>
            <a:endParaRPr lang="es-ES" sz="1600" dirty="0"/>
          </a:p>
        </p:txBody>
      </p:sp>
    </p:spTree>
    <p:extLst>
      <p:ext uri="{BB962C8B-B14F-4D97-AF65-F5344CB8AC3E}">
        <p14:creationId xmlns:p14="http://schemas.microsoft.com/office/powerpoint/2010/main" val="207872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DE41996-97D6-76E3-931D-0882D51E3A15}"/>
              </a:ext>
            </a:extLst>
          </p:cNvPr>
          <p:cNvPicPr>
            <a:picLocks noChangeAspect="1"/>
          </p:cNvPicPr>
          <p:nvPr/>
        </p:nvPicPr>
        <p:blipFill>
          <a:blip r:embed="rId2"/>
          <a:stretch>
            <a:fillRect/>
          </a:stretch>
        </p:blipFill>
        <p:spPr>
          <a:xfrm>
            <a:off x="812662" y="368696"/>
            <a:ext cx="5125316" cy="2398084"/>
          </a:xfrm>
          <a:prstGeom prst="rect">
            <a:avLst/>
          </a:prstGeom>
        </p:spPr>
      </p:pic>
      <p:pic>
        <p:nvPicPr>
          <p:cNvPr id="7" name="Imagen 6">
            <a:extLst>
              <a:ext uri="{FF2B5EF4-FFF2-40B4-BE49-F238E27FC236}">
                <a16:creationId xmlns:a16="http://schemas.microsoft.com/office/drawing/2014/main" id="{81D6D0DC-92EC-B442-8C24-0BF6A17DD149}"/>
              </a:ext>
            </a:extLst>
          </p:cNvPr>
          <p:cNvPicPr>
            <a:picLocks noChangeAspect="1"/>
          </p:cNvPicPr>
          <p:nvPr/>
        </p:nvPicPr>
        <p:blipFill>
          <a:blip r:embed="rId3"/>
          <a:srcRect t="1788"/>
          <a:stretch>
            <a:fillRect/>
          </a:stretch>
        </p:blipFill>
        <p:spPr>
          <a:xfrm>
            <a:off x="957010" y="2999347"/>
            <a:ext cx="4980968" cy="3543533"/>
          </a:xfrm>
          <a:prstGeom prst="rect">
            <a:avLst/>
          </a:prstGeom>
        </p:spPr>
      </p:pic>
      <p:pic>
        <p:nvPicPr>
          <p:cNvPr id="9" name="Imagen 8">
            <a:extLst>
              <a:ext uri="{FF2B5EF4-FFF2-40B4-BE49-F238E27FC236}">
                <a16:creationId xmlns:a16="http://schemas.microsoft.com/office/drawing/2014/main" id="{854DE0C0-C88D-582D-479A-C145E346D819}"/>
              </a:ext>
            </a:extLst>
          </p:cNvPr>
          <p:cNvPicPr>
            <a:picLocks noChangeAspect="1"/>
          </p:cNvPicPr>
          <p:nvPr/>
        </p:nvPicPr>
        <p:blipFill>
          <a:blip r:embed="rId4"/>
          <a:stretch>
            <a:fillRect/>
          </a:stretch>
        </p:blipFill>
        <p:spPr>
          <a:xfrm>
            <a:off x="6536304" y="1301147"/>
            <a:ext cx="5125316" cy="4255705"/>
          </a:xfrm>
          <a:prstGeom prst="rect">
            <a:avLst/>
          </a:prstGeom>
        </p:spPr>
      </p:pic>
    </p:spTree>
    <p:extLst>
      <p:ext uri="{BB962C8B-B14F-4D97-AF65-F5344CB8AC3E}">
        <p14:creationId xmlns:p14="http://schemas.microsoft.com/office/powerpoint/2010/main" val="289751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D9AAE6F-76DC-19BD-3681-36F052E1A58A}"/>
              </a:ext>
            </a:extLst>
          </p:cNvPr>
          <p:cNvSpPr/>
          <p:nvPr/>
        </p:nvSpPr>
        <p:spPr>
          <a:xfrm>
            <a:off x="401053" y="517352"/>
            <a:ext cx="11389894" cy="53856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3C6B8B86-7106-32D7-5573-9852BB4C21E5}"/>
              </a:ext>
            </a:extLst>
          </p:cNvPr>
          <p:cNvSpPr txBox="1"/>
          <p:nvPr/>
        </p:nvSpPr>
        <p:spPr>
          <a:xfrm>
            <a:off x="1031079" y="571825"/>
            <a:ext cx="9898911" cy="400110"/>
          </a:xfrm>
          <a:prstGeom prst="rect">
            <a:avLst/>
          </a:prstGeom>
          <a:noFill/>
        </p:spPr>
        <p:txBody>
          <a:bodyPr wrap="square" rtlCol="0">
            <a:spAutoFit/>
          </a:bodyPr>
          <a:lstStyle/>
          <a:p>
            <a:pPr algn="ctr"/>
            <a:r>
              <a:rPr lang="es-ES" sz="2000" b="1" dirty="0"/>
              <a:t>IDEAS DESTACADAS DE LA JORNADA</a:t>
            </a:r>
          </a:p>
        </p:txBody>
      </p:sp>
      <p:sp>
        <p:nvSpPr>
          <p:cNvPr id="12" name="CuadroTexto 11">
            <a:extLst>
              <a:ext uri="{FF2B5EF4-FFF2-40B4-BE49-F238E27FC236}">
                <a16:creationId xmlns:a16="http://schemas.microsoft.com/office/drawing/2014/main" id="{9A8F6902-7EE0-734D-EBB3-71B5496FCACC}"/>
              </a:ext>
            </a:extLst>
          </p:cNvPr>
          <p:cNvSpPr txBox="1"/>
          <p:nvPr/>
        </p:nvSpPr>
        <p:spPr>
          <a:xfrm>
            <a:off x="724574" y="1480799"/>
            <a:ext cx="10836055" cy="4555093"/>
          </a:xfrm>
          <a:prstGeom prst="rect">
            <a:avLst/>
          </a:prstGeom>
          <a:noFill/>
        </p:spPr>
        <p:txBody>
          <a:bodyPr wrap="square">
            <a:spAutoFit/>
          </a:bodyPr>
          <a:lstStyle/>
          <a:p>
            <a:pPr algn="ctr" fontAlgn="t">
              <a:lnSpc>
                <a:spcPct val="150000"/>
              </a:lnSpc>
            </a:pPr>
            <a:r>
              <a:rPr lang="es-ES" sz="1600" b="1" dirty="0"/>
              <a:t>1. Mejora en la accesibilidad al diagnóstico</a:t>
            </a:r>
            <a:r>
              <a:rPr lang="es-ES" sz="1600" dirty="0"/>
              <a:t>, especialmente en aquellas poblaciones vulnerables, víctimas del estigma y la discriminación</a:t>
            </a:r>
          </a:p>
          <a:p>
            <a:pPr algn="ctr" fontAlgn="t">
              <a:lnSpc>
                <a:spcPct val="150000"/>
              </a:lnSpc>
            </a:pPr>
            <a:endParaRPr lang="es-ES" sz="1600" dirty="0"/>
          </a:p>
          <a:p>
            <a:pPr algn="ctr" fontAlgn="t"/>
            <a:r>
              <a:rPr lang="es-ES" sz="1400" dirty="0"/>
              <a:t>Según el ECDC, en la UE hay un 60 % de personas con VHC y un 65 % de personas con VHB que </a:t>
            </a:r>
            <a:r>
              <a:rPr lang="es-ES" sz="1400" u="sng" dirty="0"/>
              <a:t>NO están diagnosticadas</a:t>
            </a:r>
            <a:r>
              <a:rPr lang="es-ES" sz="1400" dirty="0"/>
              <a:t>. Esto es un problema, puesto que el 4 % de los pacientes con VHB y el 7 % de los pacientes con VHC diagnosticados de forma tardía desarrollan cirrosis o hepatocarcinoma.</a:t>
            </a:r>
          </a:p>
          <a:p>
            <a:pPr algn="ctr" fontAlgn="t">
              <a:lnSpc>
                <a:spcPct val="150000"/>
              </a:lnSpc>
            </a:pPr>
            <a:endParaRPr lang="es-ES" sz="1400" dirty="0"/>
          </a:p>
          <a:p>
            <a:pPr algn="ctr" fontAlgn="t">
              <a:lnSpc>
                <a:spcPct val="150000"/>
              </a:lnSpc>
            </a:pPr>
            <a:r>
              <a:rPr lang="es-ES" sz="1400" dirty="0"/>
              <a:t>Por otro lado, se destaca el infradiagnóstico del VHD, descrito como principal factor de riesgo de hepatocarcinoma. Es necesario promover el </a:t>
            </a:r>
            <a:r>
              <a:rPr lang="es-ES" sz="1400" u="sng" dirty="0">
                <a:highlight>
                  <a:srgbClr val="FFFF00"/>
                </a:highlight>
              </a:rPr>
              <a:t>diagnóstico doble reflejo del VHD junto con el VHB</a:t>
            </a:r>
            <a:r>
              <a:rPr lang="es-ES" sz="1400" dirty="0"/>
              <a:t>, especialmente en poblaciones vulnerables, a través de estrategias comunitarias. </a:t>
            </a:r>
          </a:p>
          <a:p>
            <a:pPr algn="ctr" fontAlgn="t">
              <a:lnSpc>
                <a:spcPct val="150000"/>
              </a:lnSpc>
            </a:pPr>
            <a:endParaRPr lang="es-ES" sz="1400" dirty="0"/>
          </a:p>
          <a:p>
            <a:pPr algn="ctr" fontAlgn="t">
              <a:lnSpc>
                <a:spcPct val="150000"/>
              </a:lnSpc>
            </a:pPr>
            <a:r>
              <a:rPr lang="es-ES" sz="1400" dirty="0"/>
              <a:t>Respecto al cribado en personas consumidoras de drogas, destacan las </a:t>
            </a:r>
            <a:r>
              <a:rPr lang="es-ES" sz="1400" u="sng" dirty="0">
                <a:highlight>
                  <a:srgbClr val="FFFF00"/>
                </a:highlight>
              </a:rPr>
              <a:t>unidades móviles de cribado </a:t>
            </a:r>
            <a:r>
              <a:rPr lang="es-ES" sz="1400" dirty="0"/>
              <a:t>que se desplazan a centros de drogodependencias y de reducción de daños. </a:t>
            </a:r>
          </a:p>
          <a:p>
            <a:pPr algn="just" fontAlgn="t">
              <a:lnSpc>
                <a:spcPct val="150000"/>
              </a:lnSpc>
            </a:pPr>
            <a:endParaRPr lang="es-ES" sz="1400" dirty="0"/>
          </a:p>
          <a:p>
            <a:pPr marL="285750" indent="-285750" algn="just" fontAlgn="t">
              <a:lnSpc>
                <a:spcPct val="150000"/>
              </a:lnSpc>
              <a:buFontTx/>
              <a:buChar char="-"/>
            </a:pPr>
            <a:endParaRPr lang="es-ES" sz="1400" dirty="0"/>
          </a:p>
        </p:txBody>
      </p:sp>
    </p:spTree>
    <p:extLst>
      <p:ext uri="{BB962C8B-B14F-4D97-AF65-F5344CB8AC3E}">
        <p14:creationId xmlns:p14="http://schemas.microsoft.com/office/powerpoint/2010/main" val="413461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32F09-58AE-6D3C-62A4-303E9ADB416E}"/>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098BDB8F-664D-CC12-2574-A6D10F6D3D9D}"/>
              </a:ext>
            </a:extLst>
          </p:cNvPr>
          <p:cNvSpPr/>
          <p:nvPr/>
        </p:nvSpPr>
        <p:spPr>
          <a:xfrm>
            <a:off x="401053" y="517352"/>
            <a:ext cx="11389894" cy="53856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B1DC2B24-63A5-A410-0138-90085A0387CE}"/>
              </a:ext>
            </a:extLst>
          </p:cNvPr>
          <p:cNvSpPr txBox="1"/>
          <p:nvPr/>
        </p:nvSpPr>
        <p:spPr>
          <a:xfrm>
            <a:off x="1031079" y="571825"/>
            <a:ext cx="9898911" cy="400110"/>
          </a:xfrm>
          <a:prstGeom prst="rect">
            <a:avLst/>
          </a:prstGeom>
          <a:noFill/>
        </p:spPr>
        <p:txBody>
          <a:bodyPr wrap="square" rtlCol="0">
            <a:spAutoFit/>
          </a:bodyPr>
          <a:lstStyle/>
          <a:p>
            <a:pPr algn="ctr"/>
            <a:r>
              <a:rPr lang="es-ES" sz="2000" b="1" dirty="0"/>
              <a:t>IDEAS DESTACADAS DE LA JORNADA</a:t>
            </a:r>
          </a:p>
        </p:txBody>
      </p:sp>
      <p:sp>
        <p:nvSpPr>
          <p:cNvPr id="12" name="CuadroTexto 11">
            <a:extLst>
              <a:ext uri="{FF2B5EF4-FFF2-40B4-BE49-F238E27FC236}">
                <a16:creationId xmlns:a16="http://schemas.microsoft.com/office/drawing/2014/main" id="{DDD8FFAE-E1B8-C5DA-05AD-BD37BB3969DF}"/>
              </a:ext>
            </a:extLst>
          </p:cNvPr>
          <p:cNvSpPr txBox="1"/>
          <p:nvPr/>
        </p:nvSpPr>
        <p:spPr>
          <a:xfrm>
            <a:off x="481356" y="1026408"/>
            <a:ext cx="10998356" cy="5355312"/>
          </a:xfrm>
          <a:prstGeom prst="rect">
            <a:avLst/>
          </a:prstGeom>
          <a:noFill/>
        </p:spPr>
        <p:txBody>
          <a:bodyPr wrap="square">
            <a:spAutoFit/>
          </a:bodyPr>
          <a:lstStyle>
            <a:defPPr>
              <a:defRPr lang="es-ES"/>
            </a:defPPr>
            <a:lvl1pPr algn="ctr" fontAlgn="t">
              <a:lnSpc>
                <a:spcPct val="150000"/>
              </a:lnSpc>
              <a:defRPr sz="1400" b="1"/>
            </a:lvl1pPr>
          </a:lstStyle>
          <a:p>
            <a:endParaRPr lang="es-ES" dirty="0"/>
          </a:p>
          <a:p>
            <a:r>
              <a:rPr lang="es-ES" sz="1600" b="0" dirty="0"/>
              <a:t>2. Poner el foco en aquellos </a:t>
            </a:r>
            <a:r>
              <a:rPr lang="es-ES" sz="1600" dirty="0"/>
              <a:t>subgrupos poblacionales </a:t>
            </a:r>
            <a:r>
              <a:rPr lang="es-ES" sz="1600" b="0" dirty="0"/>
              <a:t>que sufren mayores barreras e inequidades y p</a:t>
            </a:r>
            <a:r>
              <a:rPr lang="es-ES" sz="1600" b="0" dirty="0">
                <a:sym typeface="Wingdings" panose="05000000000000000000" pitchFamily="2" charset="2"/>
              </a:rPr>
              <a:t>resentan una mayor exposición, así como una peor accesibilidad al diagnóstico y al tratamiento</a:t>
            </a:r>
            <a:endParaRPr lang="es-ES" sz="1600" b="0" dirty="0"/>
          </a:p>
          <a:p>
            <a:endParaRPr lang="es-ES" b="0" dirty="0"/>
          </a:p>
          <a:p>
            <a:pPr algn="l"/>
            <a:r>
              <a:rPr lang="es-ES" u="sng" dirty="0"/>
              <a:t>Migrantes</a:t>
            </a:r>
            <a:r>
              <a:rPr lang="es-ES" b="0" dirty="0"/>
              <a:t>: el aumento del flujo migratorio está haciendo aumentar los casos de VHB en la UE. Además, muchas de las personas migrantes no acceden al SNS. Es necesario fomentar el diagnóstico y el tratamiento fuera de las vías habituales del SNS</a:t>
            </a:r>
          </a:p>
          <a:p>
            <a:pPr algn="l"/>
            <a:r>
              <a:rPr lang="es-ES" u="sng" dirty="0"/>
              <a:t>Personas que consumen drogas</a:t>
            </a:r>
            <a:r>
              <a:rPr lang="es-ES" dirty="0"/>
              <a:t>, </a:t>
            </a:r>
            <a:r>
              <a:rPr lang="es-ES" b="0" dirty="0"/>
              <a:t>especialmente PID: sin embargo, se está produciendo un cambio epidemiológico en la vía de transmisión de estos virus y, especialmente para el VHC, actualmente la principal vía de transmisión es la sexual. En este sentido, se destaca la importancia del abordaje de las hepatitis en contextos de </a:t>
            </a:r>
            <a:r>
              <a:rPr lang="es-ES" dirty="0">
                <a:highlight>
                  <a:srgbClr val="FFFF00"/>
                </a:highlight>
              </a:rPr>
              <a:t>chemsex</a:t>
            </a:r>
            <a:r>
              <a:rPr lang="es-ES" b="0" dirty="0"/>
              <a:t> y de </a:t>
            </a:r>
            <a:r>
              <a:rPr lang="es-ES" dirty="0"/>
              <a:t>HSH migrantes</a:t>
            </a:r>
            <a:r>
              <a:rPr lang="es-ES" b="0" dirty="0"/>
              <a:t>. Respecto al chemsex, </a:t>
            </a:r>
            <a:r>
              <a:rPr lang="es-ES" b="0" dirty="0" err="1"/>
              <a:t>Beatríz</a:t>
            </a:r>
            <a:r>
              <a:rPr lang="es-ES" b="0" dirty="0"/>
              <a:t> Mesías destaca que en la red de adicciones, sólo en Madrid atienden a casi mil usuarios de chemsex, muchos de los cuales presentan policonsumo. Estas personas suelen acudir a centros de atención a las adicciones y a centros de ITS</a:t>
            </a:r>
          </a:p>
          <a:p>
            <a:pPr algn="l"/>
            <a:r>
              <a:rPr lang="es-ES" u="sng" dirty="0"/>
              <a:t>Personas en prisión</a:t>
            </a:r>
          </a:p>
          <a:p>
            <a:pPr algn="l"/>
            <a:r>
              <a:rPr lang="es-ES" u="sng" dirty="0">
                <a:highlight>
                  <a:srgbClr val="FFFF00"/>
                </a:highlight>
              </a:rPr>
              <a:t>Sinhogarismo</a:t>
            </a:r>
            <a:r>
              <a:rPr lang="es-ES" u="sng" dirty="0"/>
              <a:t>:</a:t>
            </a:r>
            <a:r>
              <a:rPr lang="es-ES" dirty="0"/>
              <a:t> </a:t>
            </a:r>
            <a:r>
              <a:rPr lang="es-ES" b="0" dirty="0"/>
              <a:t>se empieza a plantear como un nuevo subgrupo poblacional prioritario, puesto que su prevalencia está aumentando de forma significativa</a:t>
            </a:r>
            <a:endParaRPr lang="es-ES" b="0" u="sng" dirty="0"/>
          </a:p>
          <a:p>
            <a:endParaRPr lang="es-ES" dirty="0"/>
          </a:p>
          <a:p>
            <a:endParaRPr lang="es-ES" dirty="0"/>
          </a:p>
        </p:txBody>
      </p:sp>
    </p:spTree>
    <p:extLst>
      <p:ext uri="{BB962C8B-B14F-4D97-AF65-F5344CB8AC3E}">
        <p14:creationId xmlns:p14="http://schemas.microsoft.com/office/powerpoint/2010/main" val="25258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42EB771-1187-47EA-661D-261A831A436F}"/>
              </a:ext>
            </a:extLst>
          </p:cNvPr>
          <p:cNvSpPr txBox="1"/>
          <p:nvPr/>
        </p:nvSpPr>
        <p:spPr>
          <a:xfrm>
            <a:off x="470470" y="1026408"/>
            <a:ext cx="10998356" cy="4431983"/>
          </a:xfrm>
          <a:prstGeom prst="rect">
            <a:avLst/>
          </a:prstGeom>
          <a:noFill/>
        </p:spPr>
        <p:txBody>
          <a:bodyPr wrap="square">
            <a:spAutoFit/>
          </a:bodyPr>
          <a:lstStyle>
            <a:defPPr>
              <a:defRPr lang="es-ES"/>
            </a:defPPr>
            <a:lvl1pPr algn="ctr" fontAlgn="t">
              <a:lnSpc>
                <a:spcPct val="150000"/>
              </a:lnSpc>
              <a:defRPr sz="1400" b="1"/>
            </a:lvl1pPr>
          </a:lstStyle>
          <a:p>
            <a:endParaRPr lang="es-ES" dirty="0"/>
          </a:p>
          <a:p>
            <a:r>
              <a:rPr lang="es-ES" sz="1600" dirty="0"/>
              <a:t>3. Mejora de la vigilancia epidemiológica</a:t>
            </a:r>
          </a:p>
          <a:p>
            <a:endParaRPr lang="es-ES" b="0" dirty="0"/>
          </a:p>
          <a:p>
            <a:pPr marL="285750" indent="-285750" algn="l">
              <a:buFontTx/>
              <a:buChar char="-"/>
            </a:pPr>
            <a:r>
              <a:rPr lang="es-ES" b="0" u="sng" dirty="0"/>
              <a:t>Vigilancia epidemiológica en consumidores de drogas</a:t>
            </a:r>
            <a:r>
              <a:rPr lang="es-ES" b="0" dirty="0"/>
              <a:t>: destacan los resultados del OEDA a nivel estatal. A nivel autonómico, se menciona el </a:t>
            </a:r>
            <a:r>
              <a:rPr lang="es-ES" b="0" u="sng" dirty="0"/>
              <a:t>estudio REDAN </a:t>
            </a:r>
            <a:r>
              <a:rPr lang="es-ES" b="0" dirty="0"/>
              <a:t>(proyecto de la </a:t>
            </a:r>
            <a:r>
              <a:rPr lang="es-ES" b="0" dirty="0" err="1"/>
              <a:t>Agència</a:t>
            </a:r>
            <a:r>
              <a:rPr lang="es-ES" b="0" dirty="0"/>
              <a:t> de </a:t>
            </a:r>
            <a:r>
              <a:rPr lang="es-ES" b="0" dirty="0" err="1"/>
              <a:t>Salut</a:t>
            </a:r>
            <a:r>
              <a:rPr lang="es-ES" b="0" dirty="0"/>
              <a:t> Pública de Catalunya diseñado para monitorizar la prevalencia del VIH y el VHC, así como los factores de riesgo y determinantes de salud en PID usuarias de los Centros de Reducción de Daños) </a:t>
            </a:r>
          </a:p>
          <a:p>
            <a:pPr marL="285750" indent="-285750" algn="l">
              <a:buFontTx/>
              <a:buChar char="-"/>
            </a:pPr>
            <a:r>
              <a:rPr lang="es-ES" b="0" u="sng" dirty="0">
                <a:highlight>
                  <a:srgbClr val="FFFF00"/>
                </a:highlight>
              </a:rPr>
              <a:t>Vigilancia del VHD</a:t>
            </a:r>
            <a:r>
              <a:rPr lang="es-ES" b="0" dirty="0"/>
              <a:t>: es necesario llevar a cabo un macroestudio sobre la prevalencia real de este virus en la población</a:t>
            </a:r>
          </a:p>
          <a:p>
            <a:pPr marL="285750" indent="-285750" algn="l">
              <a:buFontTx/>
              <a:buChar char="-"/>
            </a:pPr>
            <a:endParaRPr lang="es-ES" b="0" dirty="0"/>
          </a:p>
          <a:p>
            <a:pPr marL="285750" indent="-285750" algn="l">
              <a:buFontTx/>
              <a:buChar char="-"/>
            </a:pPr>
            <a:endParaRPr lang="es-ES" b="0" dirty="0"/>
          </a:p>
          <a:p>
            <a:r>
              <a:rPr lang="es-ES" sz="1600" b="0" dirty="0"/>
              <a:t>Se destaca también la importancia de avanzar hacia sistemas de </a:t>
            </a:r>
            <a:r>
              <a:rPr lang="es-ES" sz="1600" b="0" dirty="0">
                <a:highlight>
                  <a:srgbClr val="FFFF00"/>
                </a:highlight>
              </a:rPr>
              <a:t>vigilancia epidemiológica en </a:t>
            </a:r>
            <a:r>
              <a:rPr lang="es-ES" sz="1600" dirty="0">
                <a:highlight>
                  <a:srgbClr val="FFFF00"/>
                </a:highlight>
              </a:rPr>
              <a:t>tiempo real </a:t>
            </a:r>
            <a:r>
              <a:rPr lang="es-ES" sz="1600" b="0" dirty="0"/>
              <a:t>apoyados en herramientas de </a:t>
            </a:r>
            <a:r>
              <a:rPr lang="es-ES" sz="1600" dirty="0"/>
              <a:t>inteligencia artificial</a:t>
            </a:r>
            <a:r>
              <a:rPr lang="es-ES" sz="1600" b="0" dirty="0"/>
              <a:t>.</a:t>
            </a:r>
          </a:p>
          <a:p>
            <a:pPr marL="285750" indent="-285750" algn="l">
              <a:buFontTx/>
              <a:buChar char="-"/>
            </a:pPr>
            <a:endParaRPr lang="es-ES" b="0" dirty="0"/>
          </a:p>
          <a:p>
            <a:endParaRPr lang="es-ES" b="0" dirty="0"/>
          </a:p>
        </p:txBody>
      </p:sp>
      <p:sp>
        <p:nvSpPr>
          <p:cNvPr id="7" name="Rectángulo 6">
            <a:extLst>
              <a:ext uri="{FF2B5EF4-FFF2-40B4-BE49-F238E27FC236}">
                <a16:creationId xmlns:a16="http://schemas.microsoft.com/office/drawing/2014/main" id="{D53FE0E1-93F8-1D5C-B5CA-0D6FF920E8EB}"/>
              </a:ext>
            </a:extLst>
          </p:cNvPr>
          <p:cNvSpPr/>
          <p:nvPr/>
        </p:nvSpPr>
        <p:spPr>
          <a:xfrm>
            <a:off x="401053" y="517352"/>
            <a:ext cx="11389894" cy="53856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E595939C-B5EF-F171-0BCB-C33F02B40AAF}"/>
              </a:ext>
            </a:extLst>
          </p:cNvPr>
          <p:cNvSpPr txBox="1"/>
          <p:nvPr/>
        </p:nvSpPr>
        <p:spPr>
          <a:xfrm>
            <a:off x="1031079" y="571825"/>
            <a:ext cx="9898911" cy="400110"/>
          </a:xfrm>
          <a:prstGeom prst="rect">
            <a:avLst/>
          </a:prstGeom>
          <a:noFill/>
        </p:spPr>
        <p:txBody>
          <a:bodyPr wrap="square" rtlCol="0">
            <a:spAutoFit/>
          </a:bodyPr>
          <a:lstStyle/>
          <a:p>
            <a:pPr algn="ctr"/>
            <a:r>
              <a:rPr lang="es-ES" sz="2000" b="1" dirty="0"/>
              <a:t>IDEAS DESTACADAS DE LA JORNADA</a:t>
            </a:r>
          </a:p>
        </p:txBody>
      </p:sp>
    </p:spTree>
    <p:extLst>
      <p:ext uri="{BB962C8B-B14F-4D97-AF65-F5344CB8AC3E}">
        <p14:creationId xmlns:p14="http://schemas.microsoft.com/office/powerpoint/2010/main" val="333970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8F9FFDF-EFB0-4D5E-A45B-407630541E4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14424" y="811298"/>
            <a:ext cx="5990160" cy="4912848"/>
          </a:xfrm>
          <a:prstGeom prst="rect">
            <a:avLst/>
          </a:prstGeom>
        </p:spPr>
      </p:pic>
      <p:pic>
        <p:nvPicPr>
          <p:cNvPr id="6" name="Imagen 5">
            <a:extLst>
              <a:ext uri="{FF2B5EF4-FFF2-40B4-BE49-F238E27FC236}">
                <a16:creationId xmlns:a16="http://schemas.microsoft.com/office/drawing/2014/main" id="{3729B426-2F5F-4A66-E822-126B60F9FF0A}"/>
              </a:ext>
            </a:extLst>
          </p:cNvPr>
          <p:cNvPicPr>
            <a:picLocks noChangeAspect="1"/>
          </p:cNvPicPr>
          <p:nvPr/>
        </p:nvPicPr>
        <p:blipFill>
          <a:blip r:embed="rId4"/>
          <a:stretch>
            <a:fillRect/>
          </a:stretch>
        </p:blipFill>
        <p:spPr>
          <a:xfrm>
            <a:off x="7121794" y="1192171"/>
            <a:ext cx="4389227" cy="4151102"/>
          </a:xfrm>
          <a:prstGeom prst="rect">
            <a:avLst/>
          </a:prstGeom>
        </p:spPr>
      </p:pic>
    </p:spTree>
    <p:extLst>
      <p:ext uri="{BB962C8B-B14F-4D97-AF65-F5344CB8AC3E}">
        <p14:creationId xmlns:p14="http://schemas.microsoft.com/office/powerpoint/2010/main" val="15481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00A5-3E1C-F97B-61F7-1F0EFDBC5FE8}"/>
            </a:ext>
          </a:extLst>
        </p:cNvPr>
        <p:cNvGrpSpPr/>
        <p:nvPr/>
      </p:nvGrpSpPr>
      <p:grpSpPr>
        <a:xfrm>
          <a:off x="0" y="0"/>
          <a:ext cx="0" cy="0"/>
          <a:chOff x="0" y="0"/>
          <a:chExt cx="0" cy="0"/>
        </a:xfrm>
      </p:grpSpPr>
      <p:sp>
        <p:nvSpPr>
          <p:cNvPr id="15" name="Rectángulo 14">
            <a:extLst>
              <a:ext uri="{FF2B5EF4-FFF2-40B4-BE49-F238E27FC236}">
                <a16:creationId xmlns:a16="http://schemas.microsoft.com/office/drawing/2014/main" id="{81A0E121-3985-12CA-3645-28D05BE6DE94}"/>
              </a:ext>
            </a:extLst>
          </p:cNvPr>
          <p:cNvSpPr/>
          <p:nvPr/>
        </p:nvSpPr>
        <p:spPr>
          <a:xfrm>
            <a:off x="401053" y="517352"/>
            <a:ext cx="11389894" cy="89033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3C855237-8B37-CE9F-D231-14FF38F0D4DE}"/>
              </a:ext>
            </a:extLst>
          </p:cNvPr>
          <p:cNvSpPr txBox="1"/>
          <p:nvPr/>
        </p:nvSpPr>
        <p:spPr>
          <a:xfrm>
            <a:off x="1031079" y="571825"/>
            <a:ext cx="9898911" cy="830997"/>
          </a:xfrm>
          <a:prstGeom prst="rect">
            <a:avLst/>
          </a:prstGeom>
          <a:noFill/>
        </p:spPr>
        <p:txBody>
          <a:bodyPr wrap="square" rtlCol="0">
            <a:spAutoFit/>
          </a:bodyPr>
          <a:lstStyle/>
          <a:p>
            <a:pPr algn="ctr"/>
            <a:r>
              <a:rPr lang="es-ES" sz="1600" dirty="0"/>
              <a:t>La Asociación Española para el Estudio del Hígado (AEEH) ha publicado el </a:t>
            </a:r>
          </a:p>
          <a:p>
            <a:pPr algn="ctr"/>
            <a:r>
              <a:rPr lang="es-ES" sz="2000" b="1" dirty="0"/>
              <a:t>Plan Nacional de Salud Hepática (Reto 2032)</a:t>
            </a:r>
          </a:p>
          <a:p>
            <a:pPr algn="ctr"/>
            <a:r>
              <a:rPr lang="es-ES" sz="1200" dirty="0"/>
              <a:t>Link acceso al PN </a:t>
            </a:r>
            <a:r>
              <a:rPr lang="es-ES" sz="1200" dirty="0">
                <a:sym typeface="Wingdings" panose="05000000000000000000" pitchFamily="2" charset="2"/>
              </a:rPr>
              <a:t> </a:t>
            </a:r>
            <a:r>
              <a:rPr lang="es-ES" sz="1200" dirty="0">
                <a:hlinkClick r:id="rId2"/>
              </a:rPr>
              <a:t>AEEH-Plan-Nacional-Salud-Hepaitica.pdf</a:t>
            </a:r>
            <a:endParaRPr lang="es-ES" sz="1200" dirty="0"/>
          </a:p>
        </p:txBody>
      </p:sp>
      <p:sp>
        <p:nvSpPr>
          <p:cNvPr id="13" name="CuadroTexto 12">
            <a:extLst>
              <a:ext uri="{FF2B5EF4-FFF2-40B4-BE49-F238E27FC236}">
                <a16:creationId xmlns:a16="http://schemas.microsoft.com/office/drawing/2014/main" id="{6B2B00AF-9384-25C4-19C3-6F17F291FF1C}"/>
              </a:ext>
            </a:extLst>
          </p:cNvPr>
          <p:cNvSpPr txBox="1"/>
          <p:nvPr/>
        </p:nvSpPr>
        <p:spPr>
          <a:xfrm>
            <a:off x="527898" y="1818256"/>
            <a:ext cx="10998356" cy="4714752"/>
          </a:xfrm>
          <a:prstGeom prst="rect">
            <a:avLst/>
          </a:prstGeom>
          <a:noFill/>
        </p:spPr>
        <p:txBody>
          <a:bodyPr wrap="square">
            <a:spAutoFit/>
          </a:bodyPr>
          <a:lstStyle/>
          <a:p>
            <a:pPr algn="ctr" fontAlgn="t">
              <a:lnSpc>
                <a:spcPts val="1500"/>
              </a:lnSpc>
            </a:pPr>
            <a:r>
              <a:rPr lang="es-ES" sz="1400" b="1" dirty="0"/>
              <a:t>IDEAS PRINCIPALES CON RELACIÓN A LAS DROGAS</a:t>
            </a:r>
          </a:p>
          <a:p>
            <a:pPr algn="ctr" fontAlgn="t">
              <a:lnSpc>
                <a:spcPts val="1500"/>
              </a:lnSpc>
            </a:pPr>
            <a:endParaRPr lang="es-ES" sz="1400" b="1" i="0" dirty="0">
              <a:effectLst/>
            </a:endParaRPr>
          </a:p>
          <a:p>
            <a:pPr marL="285750" indent="-285750" algn="just" fontAlgn="t">
              <a:lnSpc>
                <a:spcPts val="1500"/>
              </a:lnSpc>
              <a:buFont typeface="Arial" panose="020B0604020202020204" pitchFamily="34" charset="0"/>
              <a:buChar char="•"/>
            </a:pPr>
            <a:r>
              <a:rPr lang="es-ES" sz="1400" b="1" i="0" dirty="0">
                <a:effectLst/>
              </a:rPr>
              <a:t>El consumo de drogas es un factor de riesgo importante, sobre todo, en las </a:t>
            </a:r>
            <a:r>
              <a:rPr lang="es-ES" sz="1400" b="1" i="0" u="sng" dirty="0">
                <a:effectLst/>
              </a:rPr>
              <a:t>hepatitis virales B y C</a:t>
            </a:r>
            <a:r>
              <a:rPr lang="es-ES" sz="1400" b="0" i="0" dirty="0">
                <a:effectLst/>
              </a:rPr>
              <a:t>, ya que compartir material de consumo o determinadas prácticas de riesgo favorecen la transmisión </a:t>
            </a:r>
            <a:r>
              <a:rPr lang="es-ES" sz="1400" dirty="0"/>
              <a:t>de estos virus</a:t>
            </a:r>
            <a:r>
              <a:rPr lang="es-ES" sz="1400" b="0" i="0" dirty="0">
                <a:effectLst/>
              </a:rPr>
              <a:t>. </a:t>
            </a:r>
          </a:p>
          <a:p>
            <a:pPr algn="just" fontAlgn="t">
              <a:lnSpc>
                <a:spcPts val="1500"/>
              </a:lnSpc>
            </a:pPr>
            <a:endParaRPr lang="es-ES" sz="1400" b="0" i="0" dirty="0">
              <a:solidFill>
                <a:srgbClr val="464FEB"/>
              </a:solidFill>
              <a:effectLst/>
            </a:endParaRPr>
          </a:p>
          <a:p>
            <a:pPr marL="285750" indent="-285750" algn="just" fontAlgn="t">
              <a:lnSpc>
                <a:spcPts val="1500"/>
              </a:lnSpc>
              <a:buFont typeface="Arial" panose="020B0604020202020204" pitchFamily="34" charset="0"/>
              <a:buChar char="•"/>
            </a:pPr>
            <a:r>
              <a:rPr lang="es-ES" sz="1400" b="1" i="0" dirty="0">
                <a:effectLst/>
              </a:rPr>
              <a:t>El </a:t>
            </a:r>
            <a:r>
              <a:rPr lang="es-ES" sz="1400" b="1" i="0" u="sng" dirty="0">
                <a:effectLst/>
              </a:rPr>
              <a:t>alcohol</a:t>
            </a:r>
            <a:r>
              <a:rPr lang="es-ES" sz="1400" b="1" i="0" dirty="0">
                <a:effectLst/>
              </a:rPr>
              <a:t> se considera una droga legal con un enorme impacto en la salud hepática, </a:t>
            </a:r>
            <a:r>
              <a:rPr lang="es-ES" sz="1400" i="0" dirty="0">
                <a:effectLst/>
              </a:rPr>
              <a:t>siendo una </a:t>
            </a:r>
            <a:r>
              <a:rPr lang="es-ES" sz="1400" b="0" i="0" dirty="0">
                <a:effectLst/>
              </a:rPr>
              <a:t>de las principales causas de cirrosis, enfermedad hepática avanzada y mortalidad relacionada con el hígado. </a:t>
            </a:r>
            <a:r>
              <a:rPr lang="es-ES" sz="1400" dirty="0"/>
              <a:t>N</a:t>
            </a:r>
            <a:r>
              <a:rPr lang="es-ES" sz="1400" b="0" i="0" dirty="0">
                <a:effectLst/>
              </a:rPr>
              <a:t>o existe un nivel completamente seguro de consumo.</a:t>
            </a:r>
          </a:p>
          <a:p>
            <a:pPr algn="just" fontAlgn="t">
              <a:lnSpc>
                <a:spcPts val="1500"/>
              </a:lnSpc>
            </a:pPr>
            <a:endParaRPr lang="es-ES" sz="1400" b="0" i="0" dirty="0">
              <a:effectLst/>
            </a:endParaRPr>
          </a:p>
          <a:p>
            <a:pPr marL="285750" indent="-285750" algn="just" fontAlgn="t">
              <a:lnSpc>
                <a:spcPts val="1500"/>
              </a:lnSpc>
              <a:buFont typeface="Arial" panose="020B0604020202020204" pitchFamily="34" charset="0"/>
              <a:buChar char="•"/>
            </a:pPr>
            <a:r>
              <a:rPr lang="es-ES" sz="1400" b="0" i="0" dirty="0">
                <a:effectLst/>
              </a:rPr>
              <a:t>El </a:t>
            </a:r>
            <a:r>
              <a:rPr lang="es-ES" sz="1400" b="1" i="0" u="sng" dirty="0">
                <a:effectLst/>
              </a:rPr>
              <a:t>estigma</a:t>
            </a:r>
            <a:r>
              <a:rPr lang="es-ES" sz="1400" b="0" i="0" dirty="0">
                <a:effectLst/>
              </a:rPr>
              <a:t> hacia las personas con enfermedad hepática relacionada con el alcohol o con hepatitis asociadas al consumo de drogas</a:t>
            </a:r>
            <a:r>
              <a:rPr lang="es-ES" sz="1400" dirty="0"/>
              <a:t> </a:t>
            </a:r>
            <a:r>
              <a:rPr lang="es-ES" sz="1400" b="0" i="0" dirty="0">
                <a:effectLst/>
              </a:rPr>
              <a:t>dificulta que busquen ayuda o sean diagnosticadas precozmente.</a:t>
            </a:r>
            <a:r>
              <a:rPr lang="es-ES" sz="1400" i="0" dirty="0">
                <a:effectLst/>
              </a:rPr>
              <a:t> Las adicciones deben abordarse como un problema sanitario y no moral, y de necesaria una mayor </a:t>
            </a:r>
            <a:r>
              <a:rPr lang="es-ES" sz="1400" b="1" i="0" u="sng" dirty="0">
                <a:effectLst/>
              </a:rPr>
              <a:t>visibilización</a:t>
            </a:r>
            <a:r>
              <a:rPr lang="es-ES" sz="1400" b="1" u="sng" dirty="0"/>
              <a:t>.</a:t>
            </a:r>
            <a:endParaRPr lang="es-ES" sz="1400" b="0" i="0" dirty="0">
              <a:effectLst/>
            </a:endParaRPr>
          </a:p>
          <a:p>
            <a:pPr algn="just" fontAlgn="t">
              <a:lnSpc>
                <a:spcPts val="1500"/>
              </a:lnSpc>
            </a:pPr>
            <a:endParaRPr lang="es-ES" sz="1400" b="0" i="0" dirty="0">
              <a:effectLst/>
            </a:endParaRPr>
          </a:p>
          <a:p>
            <a:pPr marL="285750" indent="-285750" algn="just" fontAlgn="t">
              <a:lnSpc>
                <a:spcPts val="1500"/>
              </a:lnSpc>
              <a:buFont typeface="Arial" panose="020B0604020202020204" pitchFamily="34" charset="0"/>
              <a:buChar char="•"/>
            </a:pPr>
            <a:r>
              <a:rPr lang="es-ES" sz="1400" b="1" i="0" dirty="0">
                <a:effectLst/>
              </a:rPr>
              <a:t>Las hepatitis son mayoritariamente </a:t>
            </a:r>
            <a:r>
              <a:rPr lang="es-ES" sz="1400" b="1" i="0" u="sng" dirty="0">
                <a:effectLst/>
              </a:rPr>
              <a:t>prevenibles</a:t>
            </a:r>
            <a:r>
              <a:rPr lang="es-ES" sz="1400" b="1" i="0" dirty="0">
                <a:effectLst/>
              </a:rPr>
              <a:t>: es aqu</a:t>
            </a:r>
            <a:r>
              <a:rPr lang="es-ES" sz="1400" b="1" dirty="0"/>
              <a:t>í donde hay que dirigir el foco</a:t>
            </a:r>
            <a:r>
              <a:rPr lang="es-ES" sz="1400" b="1" i="0" dirty="0">
                <a:effectLst/>
              </a:rPr>
              <a:t>.</a:t>
            </a:r>
            <a:r>
              <a:rPr lang="es-ES" sz="1400" b="0" i="0" dirty="0">
                <a:effectLst/>
              </a:rPr>
              <a:t> Se proponen campañas educativas, programas de sensibilización, vacunación frente a hepatitis, reducción de conductas de riesgo y regulación de la publicidad y el acceso al alcohol.</a:t>
            </a:r>
          </a:p>
          <a:p>
            <a:pPr algn="just" fontAlgn="t">
              <a:lnSpc>
                <a:spcPts val="1500"/>
              </a:lnSpc>
            </a:pPr>
            <a:endParaRPr lang="es-ES" sz="1400" b="0" i="0" dirty="0">
              <a:effectLst/>
            </a:endParaRPr>
          </a:p>
          <a:p>
            <a:pPr marL="285750" indent="-285750" algn="just" fontAlgn="t">
              <a:lnSpc>
                <a:spcPts val="1500"/>
              </a:lnSpc>
              <a:buFont typeface="Arial" panose="020B0604020202020204" pitchFamily="34" charset="0"/>
              <a:buChar char="•"/>
            </a:pPr>
            <a:r>
              <a:rPr lang="es-ES" sz="1400" b="1" i="0" dirty="0">
                <a:effectLst/>
              </a:rPr>
              <a:t>Las personas con consumo problemático de drogas o alcohol requieren una </a:t>
            </a:r>
            <a:r>
              <a:rPr lang="es-ES" sz="1400" b="1" i="0" u="sng" dirty="0">
                <a:effectLst/>
              </a:rPr>
              <a:t>atención integrada y multidisciplinar</a:t>
            </a:r>
            <a:r>
              <a:rPr lang="es-ES" sz="1400" b="0" i="0" dirty="0">
                <a:effectLst/>
              </a:rPr>
              <a:t>, con participación de hepatólogos, psicólogos, psiquiatras, atención primaria y recursos especializados en adicciones.</a:t>
            </a:r>
          </a:p>
          <a:p>
            <a:pPr algn="just" fontAlgn="t">
              <a:lnSpc>
                <a:spcPts val="1500"/>
              </a:lnSpc>
            </a:pPr>
            <a:endParaRPr lang="es-ES" sz="1400" b="0" i="0" dirty="0">
              <a:effectLst/>
            </a:endParaRPr>
          </a:p>
          <a:p>
            <a:pPr marL="285750" indent="-285750" algn="just" fontAlgn="t">
              <a:lnSpc>
                <a:spcPts val="1500"/>
              </a:lnSpc>
              <a:buFont typeface="Arial" panose="020B0604020202020204" pitchFamily="34" charset="0"/>
              <a:buChar char="•"/>
            </a:pPr>
            <a:r>
              <a:rPr lang="es-ES" sz="1400" b="1" i="0" dirty="0">
                <a:effectLst/>
              </a:rPr>
              <a:t>Es necesario mejorar la </a:t>
            </a:r>
            <a:r>
              <a:rPr lang="es-ES" sz="1400" b="1" i="0" u="sng" dirty="0">
                <a:effectLst/>
              </a:rPr>
              <a:t>detección precoz</a:t>
            </a:r>
            <a:r>
              <a:rPr lang="es-ES" sz="1400" b="0" i="0" dirty="0">
                <a:effectLst/>
              </a:rPr>
              <a:t> de los daños hepáticos relacionados con el alcohol y las drogas mediante cribados, biomarcadores y protocolos de identificación de personas en riesgo.</a:t>
            </a:r>
          </a:p>
          <a:p>
            <a:pPr algn="just" fontAlgn="t">
              <a:lnSpc>
                <a:spcPts val="1500"/>
              </a:lnSpc>
            </a:pPr>
            <a:endParaRPr lang="es-ES" sz="1400" b="0" i="0" dirty="0">
              <a:effectLst/>
            </a:endParaRPr>
          </a:p>
          <a:p>
            <a:pPr marL="285750" indent="-285750" algn="just" fontAlgn="t">
              <a:lnSpc>
                <a:spcPts val="1500"/>
              </a:lnSpc>
              <a:buFont typeface="Arial" panose="020B0604020202020204" pitchFamily="34" charset="0"/>
              <a:buChar char="•"/>
            </a:pPr>
            <a:r>
              <a:rPr lang="es-ES" sz="1400" b="1" i="0" dirty="0">
                <a:effectLst/>
              </a:rPr>
              <a:t>La </a:t>
            </a:r>
            <a:r>
              <a:rPr lang="es-ES" sz="1400" b="1" i="0" u="sng" dirty="0">
                <a:effectLst/>
              </a:rPr>
              <a:t>abstinencia</a:t>
            </a:r>
            <a:r>
              <a:rPr lang="es-ES" sz="1400" b="1" i="0" dirty="0">
                <a:effectLst/>
              </a:rPr>
              <a:t> y el </a:t>
            </a:r>
            <a:r>
              <a:rPr lang="es-ES" sz="1400" b="1" i="0" u="sng" dirty="0">
                <a:effectLst/>
              </a:rPr>
              <a:t>tratamiento temprano</a:t>
            </a:r>
            <a:r>
              <a:rPr lang="es-ES" sz="1400" b="1" i="0" dirty="0">
                <a:effectLst/>
              </a:rPr>
              <a:t> pueden cambiar radicalmente el pronóstico.</a:t>
            </a:r>
            <a:r>
              <a:rPr lang="es-ES" sz="1400" b="0" i="0" dirty="0">
                <a:effectLst/>
              </a:rPr>
              <a:t> Dejar el alcohol y tratar precozmente las hepatitis evita la progresión hacia cirrosis, cáncer de hígado y trasplante hepático.</a:t>
            </a:r>
          </a:p>
          <a:p>
            <a:pPr algn="just" fontAlgn="t">
              <a:lnSpc>
                <a:spcPts val="1500"/>
              </a:lnSpc>
            </a:pPr>
            <a:endParaRPr lang="es-ES" sz="1400" dirty="0"/>
          </a:p>
        </p:txBody>
      </p:sp>
      <p:sp>
        <p:nvSpPr>
          <p:cNvPr id="14" name="CuadroTexto 13">
            <a:extLst>
              <a:ext uri="{FF2B5EF4-FFF2-40B4-BE49-F238E27FC236}">
                <a16:creationId xmlns:a16="http://schemas.microsoft.com/office/drawing/2014/main" id="{0F243B8E-7D1B-72F5-3D60-7156E9CC7868}"/>
              </a:ext>
            </a:extLst>
          </p:cNvPr>
          <p:cNvSpPr txBox="1"/>
          <p:nvPr/>
        </p:nvSpPr>
        <p:spPr>
          <a:xfrm>
            <a:off x="96250" y="88280"/>
            <a:ext cx="4896853" cy="307777"/>
          </a:xfrm>
          <a:prstGeom prst="rect">
            <a:avLst/>
          </a:prstGeom>
          <a:noFill/>
        </p:spPr>
        <p:txBody>
          <a:bodyPr wrap="square" rtlCol="0">
            <a:spAutoFit/>
          </a:bodyPr>
          <a:lstStyle/>
          <a:p>
            <a:r>
              <a:rPr lang="es-ES" sz="1400" dirty="0">
                <a:solidFill>
                  <a:srgbClr val="0070C0"/>
                </a:solidFill>
              </a:rPr>
              <a:t>Dr. José Luis Calleja, D. Rafael Bañares y Dr. Javier Crespo</a:t>
            </a:r>
          </a:p>
        </p:txBody>
      </p:sp>
    </p:spTree>
    <p:extLst>
      <p:ext uri="{BB962C8B-B14F-4D97-AF65-F5344CB8AC3E}">
        <p14:creationId xmlns:p14="http://schemas.microsoft.com/office/powerpoint/2010/main" val="368252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9EE210FC-E9B9-4861-BC73-BC5ABC61CA16}"/>
              </a:ext>
            </a:extLst>
          </p:cNvPr>
          <p:cNvSpPr/>
          <p:nvPr/>
        </p:nvSpPr>
        <p:spPr>
          <a:xfrm>
            <a:off x="401053" y="517352"/>
            <a:ext cx="11389894" cy="89033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BF4CFEEA-965C-F0D1-535D-ED720716628D}"/>
              </a:ext>
            </a:extLst>
          </p:cNvPr>
          <p:cNvSpPr txBox="1"/>
          <p:nvPr/>
        </p:nvSpPr>
        <p:spPr>
          <a:xfrm>
            <a:off x="1031079" y="571825"/>
            <a:ext cx="9898911" cy="830997"/>
          </a:xfrm>
          <a:prstGeom prst="rect">
            <a:avLst/>
          </a:prstGeom>
          <a:noFill/>
        </p:spPr>
        <p:txBody>
          <a:bodyPr wrap="square" rtlCol="0">
            <a:spAutoFit/>
          </a:bodyPr>
          <a:lstStyle/>
          <a:p>
            <a:pPr algn="ctr"/>
            <a:r>
              <a:rPr lang="es-ES" sz="1600" dirty="0"/>
              <a:t>La Asociación Española para el Estudio del Hígado (AEEH) ha publicado el </a:t>
            </a:r>
          </a:p>
          <a:p>
            <a:pPr algn="ctr"/>
            <a:r>
              <a:rPr lang="es-ES" sz="2000" b="1" dirty="0"/>
              <a:t>Plan Nacional de Salud Hepática (Reto 2032)</a:t>
            </a:r>
          </a:p>
          <a:p>
            <a:pPr algn="ctr"/>
            <a:r>
              <a:rPr lang="es-ES" sz="1200" dirty="0"/>
              <a:t>Link acceso al PN </a:t>
            </a:r>
            <a:r>
              <a:rPr lang="es-ES" sz="1200" dirty="0">
                <a:sym typeface="Wingdings" panose="05000000000000000000" pitchFamily="2" charset="2"/>
              </a:rPr>
              <a:t> </a:t>
            </a:r>
            <a:r>
              <a:rPr lang="es-ES" sz="1200" dirty="0">
                <a:hlinkClick r:id="rId2"/>
              </a:rPr>
              <a:t>AEEH-Plan-Nacional-Salud-Hepaitica.pdf</a:t>
            </a:r>
            <a:endParaRPr lang="es-ES" sz="1200" dirty="0"/>
          </a:p>
        </p:txBody>
      </p:sp>
      <p:sp>
        <p:nvSpPr>
          <p:cNvPr id="13" name="CuadroTexto 12">
            <a:extLst>
              <a:ext uri="{FF2B5EF4-FFF2-40B4-BE49-F238E27FC236}">
                <a16:creationId xmlns:a16="http://schemas.microsoft.com/office/drawing/2014/main" id="{C931EC3A-7143-5546-25DC-A77CC50431C0}"/>
              </a:ext>
            </a:extLst>
          </p:cNvPr>
          <p:cNvSpPr txBox="1"/>
          <p:nvPr/>
        </p:nvSpPr>
        <p:spPr>
          <a:xfrm>
            <a:off x="527898" y="1818256"/>
            <a:ext cx="10998356" cy="4714752"/>
          </a:xfrm>
          <a:prstGeom prst="rect">
            <a:avLst/>
          </a:prstGeom>
          <a:noFill/>
        </p:spPr>
        <p:txBody>
          <a:bodyPr wrap="square">
            <a:spAutoFit/>
          </a:bodyPr>
          <a:lstStyle/>
          <a:p>
            <a:pPr algn="ctr" fontAlgn="t">
              <a:lnSpc>
                <a:spcPts val="1500"/>
              </a:lnSpc>
            </a:pPr>
            <a:r>
              <a:rPr lang="es-ES" sz="1400" b="1" dirty="0"/>
              <a:t>IDEAS PRINCIPALES CON RELACIÓN A LAS DROGAS</a:t>
            </a:r>
          </a:p>
          <a:p>
            <a:pPr algn="ctr" fontAlgn="t">
              <a:lnSpc>
                <a:spcPts val="1500"/>
              </a:lnSpc>
            </a:pPr>
            <a:endParaRPr lang="es-ES" sz="1400" b="1" i="0" dirty="0">
              <a:effectLst/>
            </a:endParaRPr>
          </a:p>
          <a:p>
            <a:pPr marL="285750" indent="-285750" algn="just" fontAlgn="t">
              <a:lnSpc>
                <a:spcPts val="1500"/>
              </a:lnSpc>
              <a:buFont typeface="Arial" panose="020B0604020202020204" pitchFamily="34" charset="0"/>
              <a:buChar char="•"/>
            </a:pPr>
            <a:r>
              <a:rPr lang="es-ES" sz="1400" b="1" i="0" dirty="0">
                <a:effectLst/>
              </a:rPr>
              <a:t>El consumo de drogas es un factor de riesgo importante, sobre todo, en las </a:t>
            </a:r>
            <a:r>
              <a:rPr lang="es-ES" sz="1400" b="1" i="0" u="sng" dirty="0">
                <a:effectLst/>
              </a:rPr>
              <a:t>hepatitis virales B y C</a:t>
            </a:r>
            <a:r>
              <a:rPr lang="es-ES" sz="1400" b="0" i="0" dirty="0">
                <a:effectLst/>
              </a:rPr>
              <a:t>, ya que compartir material de consumo o determinadas prácticas de riesgo favorecen la transmisión </a:t>
            </a:r>
            <a:r>
              <a:rPr lang="es-ES" sz="1400" dirty="0"/>
              <a:t>de estos virus</a:t>
            </a:r>
            <a:r>
              <a:rPr lang="es-ES" sz="1400" b="0" i="0" dirty="0">
                <a:effectLst/>
              </a:rPr>
              <a:t>. </a:t>
            </a:r>
          </a:p>
          <a:p>
            <a:pPr algn="just" fontAlgn="t">
              <a:lnSpc>
                <a:spcPts val="1500"/>
              </a:lnSpc>
            </a:pPr>
            <a:endParaRPr lang="es-ES" sz="1400" b="0" i="0" dirty="0">
              <a:solidFill>
                <a:srgbClr val="464FEB"/>
              </a:solidFill>
              <a:effectLst/>
            </a:endParaRPr>
          </a:p>
          <a:p>
            <a:pPr marL="285750" indent="-285750" algn="just" fontAlgn="t">
              <a:lnSpc>
                <a:spcPts val="1500"/>
              </a:lnSpc>
              <a:buFont typeface="Arial" panose="020B0604020202020204" pitchFamily="34" charset="0"/>
              <a:buChar char="•"/>
            </a:pPr>
            <a:r>
              <a:rPr lang="es-ES" sz="1400" b="1" i="0" dirty="0">
                <a:effectLst/>
              </a:rPr>
              <a:t>El </a:t>
            </a:r>
            <a:r>
              <a:rPr lang="es-ES" sz="1400" b="1" i="0" u="sng" dirty="0">
                <a:effectLst/>
              </a:rPr>
              <a:t>alcohol</a:t>
            </a:r>
            <a:r>
              <a:rPr lang="es-ES" sz="1400" b="1" i="0" dirty="0">
                <a:effectLst/>
              </a:rPr>
              <a:t> se considera una droga legal con un enorme impacto en la salud hepática, </a:t>
            </a:r>
            <a:r>
              <a:rPr lang="es-ES" sz="1400" i="0" dirty="0">
                <a:effectLst/>
              </a:rPr>
              <a:t>siendo una </a:t>
            </a:r>
            <a:r>
              <a:rPr lang="es-ES" sz="1400" b="0" i="0" dirty="0">
                <a:effectLst/>
              </a:rPr>
              <a:t>de las principales causas de cirrosis, enfermedad hepática avanzada y mortalidad relacionada con el hígado. </a:t>
            </a:r>
            <a:r>
              <a:rPr lang="es-ES" sz="1400" dirty="0"/>
              <a:t>N</a:t>
            </a:r>
            <a:r>
              <a:rPr lang="es-ES" sz="1400" b="0" i="0" dirty="0">
                <a:effectLst/>
              </a:rPr>
              <a:t>o existe un nivel completamente seguro de consumo.</a:t>
            </a:r>
          </a:p>
          <a:p>
            <a:pPr algn="just" fontAlgn="t">
              <a:lnSpc>
                <a:spcPts val="1500"/>
              </a:lnSpc>
            </a:pPr>
            <a:endParaRPr lang="es-ES" sz="1400" b="0" i="0" dirty="0">
              <a:effectLst/>
            </a:endParaRPr>
          </a:p>
          <a:p>
            <a:pPr marL="285750" indent="-285750" algn="just" fontAlgn="t">
              <a:lnSpc>
                <a:spcPts val="1500"/>
              </a:lnSpc>
              <a:buFont typeface="Arial" panose="020B0604020202020204" pitchFamily="34" charset="0"/>
              <a:buChar char="•"/>
            </a:pPr>
            <a:r>
              <a:rPr lang="es-ES" sz="1400" b="0" i="0" dirty="0">
                <a:effectLst/>
              </a:rPr>
              <a:t>El </a:t>
            </a:r>
            <a:r>
              <a:rPr lang="es-ES" sz="1400" b="1" i="0" u="sng" dirty="0">
                <a:effectLst/>
              </a:rPr>
              <a:t>estigma</a:t>
            </a:r>
            <a:r>
              <a:rPr lang="es-ES" sz="1400" b="0" i="0" dirty="0">
                <a:effectLst/>
              </a:rPr>
              <a:t> hacia las personas con enfermedad hepática relacionada con el alcohol o con hepatitis asociadas al consumo de drogas</a:t>
            </a:r>
            <a:r>
              <a:rPr lang="es-ES" sz="1400" dirty="0"/>
              <a:t> </a:t>
            </a:r>
            <a:r>
              <a:rPr lang="es-ES" sz="1400" b="0" i="0" dirty="0">
                <a:effectLst/>
              </a:rPr>
              <a:t>dificulta que busquen ayuda o sean diagnosticadas precozmente.</a:t>
            </a:r>
            <a:r>
              <a:rPr lang="es-ES" sz="1400" i="0" dirty="0">
                <a:effectLst/>
              </a:rPr>
              <a:t> Las adicciones deben abordarse como un problema sanitario y no moral, y de necesaria una mayor </a:t>
            </a:r>
            <a:r>
              <a:rPr lang="es-ES" sz="1400" b="1" i="0" u="sng" dirty="0">
                <a:effectLst/>
              </a:rPr>
              <a:t>visibilización</a:t>
            </a:r>
            <a:r>
              <a:rPr lang="es-ES" sz="1400" b="1" u="sng" dirty="0"/>
              <a:t>.</a:t>
            </a:r>
            <a:endParaRPr lang="es-ES" sz="1400" b="0" i="0" dirty="0">
              <a:effectLst/>
            </a:endParaRPr>
          </a:p>
          <a:p>
            <a:pPr algn="just" fontAlgn="t">
              <a:lnSpc>
                <a:spcPts val="1500"/>
              </a:lnSpc>
            </a:pPr>
            <a:endParaRPr lang="es-ES" sz="1400" b="0" i="0" dirty="0">
              <a:effectLst/>
            </a:endParaRPr>
          </a:p>
          <a:p>
            <a:pPr marL="285750" indent="-285750" algn="just" fontAlgn="t">
              <a:lnSpc>
                <a:spcPts val="1500"/>
              </a:lnSpc>
              <a:buFont typeface="Arial" panose="020B0604020202020204" pitchFamily="34" charset="0"/>
              <a:buChar char="•"/>
            </a:pPr>
            <a:r>
              <a:rPr lang="es-ES" sz="1400" b="1" i="0" dirty="0">
                <a:effectLst/>
              </a:rPr>
              <a:t>Las hepatitis son mayoritariamente </a:t>
            </a:r>
            <a:r>
              <a:rPr lang="es-ES" sz="1400" b="1" i="0" u="sng" dirty="0">
                <a:effectLst/>
              </a:rPr>
              <a:t>prevenibles</a:t>
            </a:r>
            <a:r>
              <a:rPr lang="es-ES" sz="1400" b="1" i="0" dirty="0">
                <a:effectLst/>
              </a:rPr>
              <a:t>: es aqu</a:t>
            </a:r>
            <a:r>
              <a:rPr lang="es-ES" sz="1400" b="1" dirty="0"/>
              <a:t>í donde hay que dirigir el foco</a:t>
            </a:r>
            <a:r>
              <a:rPr lang="es-ES" sz="1400" b="1" i="0" dirty="0">
                <a:effectLst/>
              </a:rPr>
              <a:t>.</a:t>
            </a:r>
            <a:r>
              <a:rPr lang="es-ES" sz="1400" b="0" i="0" dirty="0">
                <a:effectLst/>
              </a:rPr>
              <a:t> Se proponen campañas educativas, programas de sensibilización, vacunación frente a hepatitis, reducción de conductas de riesgo y regulación de la publicidad y el acceso al alcohol.</a:t>
            </a:r>
          </a:p>
          <a:p>
            <a:pPr algn="just" fontAlgn="t">
              <a:lnSpc>
                <a:spcPts val="1500"/>
              </a:lnSpc>
            </a:pPr>
            <a:endParaRPr lang="es-ES" sz="1400" b="0" i="0" dirty="0">
              <a:effectLst/>
            </a:endParaRPr>
          </a:p>
          <a:p>
            <a:pPr marL="285750" indent="-285750" algn="just" fontAlgn="t">
              <a:lnSpc>
                <a:spcPts val="1500"/>
              </a:lnSpc>
              <a:buFont typeface="Arial" panose="020B0604020202020204" pitchFamily="34" charset="0"/>
              <a:buChar char="•"/>
            </a:pPr>
            <a:r>
              <a:rPr lang="es-ES" sz="1400" b="1" i="0" dirty="0">
                <a:effectLst/>
              </a:rPr>
              <a:t>Las personas con consumo problemático de drogas o alcohol requieren una </a:t>
            </a:r>
            <a:r>
              <a:rPr lang="es-ES" sz="1400" b="1" i="0" u="sng" dirty="0">
                <a:effectLst/>
              </a:rPr>
              <a:t>atención integrada y multidisciplinar</a:t>
            </a:r>
            <a:r>
              <a:rPr lang="es-ES" sz="1400" b="0" i="0" dirty="0">
                <a:effectLst/>
              </a:rPr>
              <a:t>, con participación de hepatólogos, psicólogos, psiquiatras, atención primaria y recursos especializados en adicciones.</a:t>
            </a:r>
          </a:p>
          <a:p>
            <a:pPr algn="just" fontAlgn="t">
              <a:lnSpc>
                <a:spcPts val="1500"/>
              </a:lnSpc>
            </a:pPr>
            <a:endParaRPr lang="es-ES" sz="1400" b="0" i="0" dirty="0">
              <a:effectLst/>
            </a:endParaRPr>
          </a:p>
          <a:p>
            <a:pPr marL="285750" indent="-285750" algn="just" fontAlgn="t">
              <a:lnSpc>
                <a:spcPts val="1500"/>
              </a:lnSpc>
              <a:buFont typeface="Arial" panose="020B0604020202020204" pitchFamily="34" charset="0"/>
              <a:buChar char="•"/>
            </a:pPr>
            <a:r>
              <a:rPr lang="es-ES" sz="1400" b="1" i="0" dirty="0">
                <a:effectLst/>
              </a:rPr>
              <a:t>Es necesario mejorar la </a:t>
            </a:r>
            <a:r>
              <a:rPr lang="es-ES" sz="1400" b="1" i="0" u="sng" dirty="0">
                <a:effectLst/>
              </a:rPr>
              <a:t>detección precoz</a:t>
            </a:r>
            <a:r>
              <a:rPr lang="es-ES" sz="1400" b="0" i="0" dirty="0">
                <a:effectLst/>
              </a:rPr>
              <a:t> de los daños hepáticos relacionados con el alcohol y las drogas mediante cribados, biomarcadores y protocolos de identificación de personas en riesgo.</a:t>
            </a:r>
          </a:p>
          <a:p>
            <a:pPr algn="just" fontAlgn="t">
              <a:lnSpc>
                <a:spcPts val="1500"/>
              </a:lnSpc>
            </a:pPr>
            <a:endParaRPr lang="es-ES" sz="1400" b="0" i="0" dirty="0">
              <a:effectLst/>
            </a:endParaRPr>
          </a:p>
          <a:p>
            <a:pPr marL="285750" indent="-285750" algn="just" fontAlgn="t">
              <a:lnSpc>
                <a:spcPts val="1500"/>
              </a:lnSpc>
              <a:buFont typeface="Arial" panose="020B0604020202020204" pitchFamily="34" charset="0"/>
              <a:buChar char="•"/>
            </a:pPr>
            <a:r>
              <a:rPr lang="es-ES" sz="1400" b="1" i="0" dirty="0">
                <a:effectLst/>
              </a:rPr>
              <a:t>La </a:t>
            </a:r>
            <a:r>
              <a:rPr lang="es-ES" sz="1400" b="1" i="0" u="sng" dirty="0">
                <a:effectLst/>
              </a:rPr>
              <a:t>abstinencia</a:t>
            </a:r>
            <a:r>
              <a:rPr lang="es-ES" sz="1400" b="1" i="0" dirty="0">
                <a:effectLst/>
              </a:rPr>
              <a:t> y el </a:t>
            </a:r>
            <a:r>
              <a:rPr lang="es-ES" sz="1400" b="1" i="0" u="sng" dirty="0">
                <a:effectLst/>
              </a:rPr>
              <a:t>tratamiento temprano</a:t>
            </a:r>
            <a:r>
              <a:rPr lang="es-ES" sz="1400" b="1" i="0" dirty="0">
                <a:effectLst/>
              </a:rPr>
              <a:t> pueden cambiar radicalmente el pronóstico.</a:t>
            </a:r>
            <a:r>
              <a:rPr lang="es-ES" sz="1400" b="0" i="0" dirty="0">
                <a:effectLst/>
              </a:rPr>
              <a:t> Dejar el alcohol y tratar precozmente las hepatitis evita la progresión hacia cirrosis, cáncer de hígado y trasplante hepático.</a:t>
            </a:r>
          </a:p>
          <a:p>
            <a:pPr algn="just" fontAlgn="t">
              <a:lnSpc>
                <a:spcPts val="1500"/>
              </a:lnSpc>
            </a:pPr>
            <a:endParaRPr lang="es-ES" sz="1400" dirty="0"/>
          </a:p>
        </p:txBody>
      </p:sp>
      <p:sp>
        <p:nvSpPr>
          <p:cNvPr id="14" name="CuadroTexto 13">
            <a:extLst>
              <a:ext uri="{FF2B5EF4-FFF2-40B4-BE49-F238E27FC236}">
                <a16:creationId xmlns:a16="http://schemas.microsoft.com/office/drawing/2014/main" id="{D6CCE1EE-25F5-615E-0726-C3D8515485FD}"/>
              </a:ext>
            </a:extLst>
          </p:cNvPr>
          <p:cNvSpPr txBox="1"/>
          <p:nvPr/>
        </p:nvSpPr>
        <p:spPr>
          <a:xfrm>
            <a:off x="96250" y="88280"/>
            <a:ext cx="4896853" cy="307777"/>
          </a:xfrm>
          <a:prstGeom prst="rect">
            <a:avLst/>
          </a:prstGeom>
          <a:noFill/>
        </p:spPr>
        <p:txBody>
          <a:bodyPr wrap="square" rtlCol="0">
            <a:spAutoFit/>
          </a:bodyPr>
          <a:lstStyle/>
          <a:p>
            <a:r>
              <a:rPr lang="es-ES" sz="1400" dirty="0">
                <a:solidFill>
                  <a:srgbClr val="0070C0"/>
                </a:solidFill>
              </a:rPr>
              <a:t>Dr. José Luis Calleja, D. Rafael Bañares y Dr. Javier Crespo</a:t>
            </a:r>
          </a:p>
        </p:txBody>
      </p:sp>
    </p:spTree>
    <p:extLst>
      <p:ext uri="{BB962C8B-B14F-4D97-AF65-F5344CB8AC3E}">
        <p14:creationId xmlns:p14="http://schemas.microsoft.com/office/powerpoint/2010/main" val="321496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88E855D-4580-1B80-4FB3-5A707D1FE646}"/>
              </a:ext>
            </a:extLst>
          </p:cNvPr>
          <p:cNvSpPr/>
          <p:nvPr/>
        </p:nvSpPr>
        <p:spPr>
          <a:xfrm>
            <a:off x="401053" y="517352"/>
            <a:ext cx="11389894" cy="89033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A19AF4A2-78BD-1690-F847-E4C92EE5812A}"/>
              </a:ext>
            </a:extLst>
          </p:cNvPr>
          <p:cNvSpPr txBox="1"/>
          <p:nvPr/>
        </p:nvSpPr>
        <p:spPr>
          <a:xfrm>
            <a:off x="96250" y="88280"/>
            <a:ext cx="4896853" cy="307777"/>
          </a:xfrm>
          <a:prstGeom prst="rect">
            <a:avLst/>
          </a:prstGeom>
          <a:noFill/>
        </p:spPr>
        <p:txBody>
          <a:bodyPr wrap="square" rtlCol="0">
            <a:spAutoFit/>
          </a:bodyPr>
          <a:lstStyle/>
          <a:p>
            <a:r>
              <a:rPr lang="es-ES" sz="1400" dirty="0">
                <a:solidFill>
                  <a:srgbClr val="0070C0"/>
                </a:solidFill>
              </a:rPr>
              <a:t>Dra. María Buti y Dr. Federico García</a:t>
            </a:r>
          </a:p>
        </p:txBody>
      </p:sp>
      <p:sp>
        <p:nvSpPr>
          <p:cNvPr id="7" name="CuadroTexto 6">
            <a:extLst>
              <a:ext uri="{FF2B5EF4-FFF2-40B4-BE49-F238E27FC236}">
                <a16:creationId xmlns:a16="http://schemas.microsoft.com/office/drawing/2014/main" id="{0CCF0FC0-6DE4-AC2D-7785-4C5A55311E0F}"/>
              </a:ext>
            </a:extLst>
          </p:cNvPr>
          <p:cNvSpPr txBox="1"/>
          <p:nvPr/>
        </p:nvSpPr>
        <p:spPr>
          <a:xfrm>
            <a:off x="1007016" y="778680"/>
            <a:ext cx="9898911" cy="400110"/>
          </a:xfrm>
          <a:prstGeom prst="rect">
            <a:avLst/>
          </a:prstGeom>
          <a:noFill/>
        </p:spPr>
        <p:txBody>
          <a:bodyPr wrap="square" rtlCol="0">
            <a:spAutoFit/>
          </a:bodyPr>
          <a:lstStyle/>
          <a:p>
            <a:pPr algn="ctr"/>
            <a:r>
              <a:rPr lang="es-ES" sz="2000" b="1" dirty="0"/>
              <a:t>Diagnóstico precoz de hepatitis virales</a:t>
            </a:r>
            <a:endParaRPr lang="es-ES" sz="1600" b="1" dirty="0"/>
          </a:p>
        </p:txBody>
      </p:sp>
      <p:sp>
        <p:nvSpPr>
          <p:cNvPr id="8" name="CuadroTexto 7">
            <a:extLst>
              <a:ext uri="{FF2B5EF4-FFF2-40B4-BE49-F238E27FC236}">
                <a16:creationId xmlns:a16="http://schemas.microsoft.com/office/drawing/2014/main" id="{0951C2D3-57E5-45E2-69B9-8C3785606934}"/>
              </a:ext>
            </a:extLst>
          </p:cNvPr>
          <p:cNvSpPr txBox="1"/>
          <p:nvPr/>
        </p:nvSpPr>
        <p:spPr>
          <a:xfrm>
            <a:off x="704686" y="1608851"/>
            <a:ext cx="10881725" cy="4585871"/>
          </a:xfrm>
          <a:prstGeom prst="rect">
            <a:avLst/>
          </a:prstGeom>
          <a:noFill/>
        </p:spPr>
        <p:txBody>
          <a:bodyPr wrap="square" rtlCol="0">
            <a:spAutoFit/>
          </a:bodyPr>
          <a:lstStyle/>
          <a:p>
            <a:r>
              <a:rPr lang="es-ES" sz="1400" dirty="0"/>
              <a:t>Las líneas de acción principales consisten en mejorar la implementación y cobertura poblacional de:</a:t>
            </a:r>
          </a:p>
          <a:p>
            <a:pPr marL="285750" indent="-285750">
              <a:buFont typeface="Arial" panose="020B0604020202020204" pitchFamily="34" charset="0"/>
              <a:buChar char="•"/>
            </a:pPr>
            <a:r>
              <a:rPr lang="es-ES" sz="1400" b="1" dirty="0"/>
              <a:t>Cribado poblacional de VHB y VHC</a:t>
            </a:r>
          </a:p>
          <a:p>
            <a:pPr marL="285750" indent="-285750">
              <a:buFont typeface="Arial" panose="020B0604020202020204" pitchFamily="34" charset="0"/>
              <a:buChar char="•"/>
            </a:pPr>
            <a:r>
              <a:rPr lang="es-ES" sz="1400" b="1" dirty="0"/>
              <a:t>Cribado de doble reflejo del </a:t>
            </a:r>
            <a:r>
              <a:rPr lang="es-ES" sz="1400" b="1" dirty="0">
                <a:highlight>
                  <a:srgbClr val="FFFF00"/>
                </a:highlight>
              </a:rPr>
              <a:t>VHD</a:t>
            </a:r>
            <a:r>
              <a:rPr lang="es-ES" sz="1400" b="1" dirty="0"/>
              <a:t> </a:t>
            </a:r>
          </a:p>
          <a:p>
            <a:endParaRPr lang="es-ES" sz="1400" b="1" dirty="0">
              <a:sym typeface="Wingdings" panose="05000000000000000000" pitchFamily="2" charset="2"/>
            </a:endParaRPr>
          </a:p>
          <a:p>
            <a:pPr algn="just"/>
            <a:r>
              <a:rPr lang="es-ES" sz="1400" dirty="0">
                <a:sym typeface="Wingdings" panose="05000000000000000000" pitchFamily="2" charset="2"/>
              </a:rPr>
              <a:t>El virus de la hepatitis delta (VHD) causa la hepatitis viral crónica más agresiva (7 de cada 10 pacientes desarrollan en 15 años cirrosis), y se ha descrito como carcinogénico tipo 1. Es por ello que, aunque no presenta una elevada prevalencia en la población, supone una gran carga económica para el SNS. Además, afecta principalmente a jóvenes en edad laboral (lo que implica pérdida de productividad, muertes prematuras…).</a:t>
            </a:r>
          </a:p>
          <a:p>
            <a:pPr algn="just"/>
            <a:r>
              <a:rPr lang="es-ES" sz="1400" dirty="0">
                <a:sym typeface="Wingdings" panose="05000000000000000000" pitchFamily="2" charset="2"/>
              </a:rPr>
              <a:t>Este virus sólo replica en el individuo cuando se produce una </a:t>
            </a:r>
            <a:r>
              <a:rPr lang="es-ES" sz="1400" u="sng" dirty="0">
                <a:sym typeface="Wingdings" panose="05000000000000000000" pitchFamily="2" charset="2"/>
              </a:rPr>
              <a:t>coinfección con VHB.</a:t>
            </a:r>
            <a:r>
              <a:rPr lang="es-ES" sz="1400" dirty="0">
                <a:sym typeface="Wingdings" panose="05000000000000000000" pitchFamily="2" charset="2"/>
              </a:rPr>
              <a:t> Se estima que el 5% de infectados con VHB también presentan VHD. Sin embargo, esta infección está </a:t>
            </a:r>
            <a:r>
              <a:rPr lang="es-ES" sz="1400" u="sng" dirty="0">
                <a:sym typeface="Wingdings" panose="05000000000000000000" pitchFamily="2" charset="2"/>
              </a:rPr>
              <a:t>infradiagnosticada</a:t>
            </a:r>
            <a:r>
              <a:rPr lang="es-ES" sz="1400" dirty="0">
                <a:sym typeface="Wingdings" panose="05000000000000000000" pitchFamily="2" charset="2"/>
              </a:rPr>
              <a:t>, y al contrario que con el diagnóstico de VHB y VHC, no existe un diagnóstico en un solo paso. Además, existen importantes desigualdades territoriales en el acceso al diagnóstico y tratamiento en España.  </a:t>
            </a:r>
          </a:p>
          <a:p>
            <a:pPr algn="just"/>
            <a:r>
              <a:rPr lang="es-ES" sz="1400" u="sng" dirty="0">
                <a:sym typeface="Wingdings" panose="05000000000000000000" pitchFamily="2" charset="2"/>
              </a:rPr>
              <a:t>Prevención de VHD </a:t>
            </a:r>
            <a:r>
              <a:rPr lang="es-ES" sz="1400" dirty="0">
                <a:sym typeface="Wingdings" panose="05000000000000000000" pitchFamily="2" charset="2"/>
              </a:rPr>
              <a:t> Vacunación de VHB + Diagnóstico precoz (puesto que actualmente existen opciones terapéuticas)</a:t>
            </a:r>
          </a:p>
          <a:p>
            <a:pPr algn="just"/>
            <a:endParaRPr lang="es-ES" sz="1200" dirty="0">
              <a:sym typeface="Wingdings" panose="05000000000000000000" pitchFamily="2" charset="2"/>
            </a:endParaRPr>
          </a:p>
          <a:p>
            <a:pPr algn="just"/>
            <a:r>
              <a:rPr lang="es-ES" sz="1400" b="1" dirty="0">
                <a:sym typeface="Wingdings" panose="05000000000000000000" pitchFamily="2" charset="2"/>
              </a:rPr>
              <a:t>ACCIONES CLAVE. </a:t>
            </a:r>
            <a:r>
              <a:rPr lang="es-ES" sz="1400" dirty="0">
                <a:sym typeface="Wingdings" panose="05000000000000000000" pitchFamily="2" charset="2"/>
              </a:rPr>
              <a:t>Implementar el cribado de doble reflejo del VHD en personas positivas para antígenos frente a VHB. La idea es que si una muestra resulta HBsAg+, el laboratorio haga automáticamente el test anti-VHD. Si este es positivo, se realizaría un segundo test para detectar ARN de VHD. Este cribado doble reflejo se ha probado en Barcelona y en Andalucía, aumentando la cobertura de cribado de VHD del 10% a cerca del 100%, y facilitando un diagnóstico precoz y un tratamiento temprano, reduciendo la morbimortalidad en pacientes y la carga en el sistema sanitario.</a:t>
            </a:r>
          </a:p>
          <a:p>
            <a:pPr algn="just"/>
            <a:endParaRPr lang="es-ES" sz="1400" dirty="0">
              <a:sym typeface="Wingdings" panose="05000000000000000000" pitchFamily="2" charset="2"/>
            </a:endParaRPr>
          </a:p>
          <a:p>
            <a:pPr algn="just"/>
            <a:r>
              <a:rPr lang="es-ES" sz="1400" b="1" dirty="0">
                <a:sym typeface="Wingdings" panose="05000000000000000000" pitchFamily="2" charset="2"/>
              </a:rPr>
              <a:t>NOTA</a:t>
            </a:r>
            <a:r>
              <a:rPr lang="es-ES" sz="1400" dirty="0">
                <a:sym typeface="Wingdings" panose="05000000000000000000" pitchFamily="2" charset="2"/>
              </a:rPr>
              <a:t>. Se quiere impulsar la implicación de la atención primaria en la realización de los cribados. Además, se busca también acercar el diagnóstico-tratamiento a </a:t>
            </a:r>
            <a:r>
              <a:rPr lang="es-ES" sz="1400" u="sng" dirty="0">
                <a:sym typeface="Wingdings" panose="05000000000000000000" pitchFamily="2" charset="2"/>
              </a:rPr>
              <a:t>colectivos vulnerables</a:t>
            </a:r>
            <a:r>
              <a:rPr lang="es-ES" sz="1400" dirty="0">
                <a:sym typeface="Wingdings" panose="05000000000000000000" pitchFamily="2" charset="2"/>
              </a:rPr>
              <a:t> (migrantes, personas con adicciones, centros penitenciarios…).</a:t>
            </a:r>
          </a:p>
        </p:txBody>
      </p:sp>
    </p:spTree>
    <p:extLst>
      <p:ext uri="{BB962C8B-B14F-4D97-AF65-F5344CB8AC3E}">
        <p14:creationId xmlns:p14="http://schemas.microsoft.com/office/powerpoint/2010/main" val="34492716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213</TotalTime>
  <Words>1970</Words>
  <Application>Microsoft Office PowerPoint</Application>
  <PresentationFormat>Panorámica</PresentationFormat>
  <Paragraphs>99</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Aptos</vt:lpstr>
      <vt:lpstr>Aptos Display</vt:lpstr>
      <vt:lpstr>Arial</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OFFICE_365_SANIDAD_2025-10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Ripa Peralta. Inés</dc:creator>
  <cp:lastModifiedBy>Ripa Peralta. Inés</cp:lastModifiedBy>
  <cp:revision>17</cp:revision>
  <dcterms:created xsi:type="dcterms:W3CDTF">2026-06-22T07:29:57Z</dcterms:created>
  <dcterms:modified xsi:type="dcterms:W3CDTF">2026-07-07T14:09:45Z</dcterms:modified>
</cp:coreProperties>
</file>